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70" r:id="rId9"/>
    <p:sldId id="271" r:id="rId10"/>
    <p:sldId id="265" r:id="rId11"/>
    <p:sldId id="266" r:id="rId12"/>
    <p:sldId id="267" r:id="rId13"/>
    <p:sldId id="268" r:id="rId14"/>
    <p:sldId id="269" r:id="rId15"/>
    <p:sldId id="264" r:id="rId16"/>
    <p:sldId id="274" r:id="rId17"/>
    <p:sldId id="275" r:id="rId18"/>
    <p:sldId id="276" r:id="rId19"/>
    <p:sldId id="281" r:id="rId20"/>
    <p:sldId id="282" r:id="rId21"/>
    <p:sldId id="277" r:id="rId22"/>
    <p:sldId id="278" r:id="rId23"/>
    <p:sldId id="279" r:id="rId24"/>
    <p:sldId id="280" r:id="rId25"/>
    <p:sldId id="283" r:id="rId26"/>
    <p:sldId id="284" r:id="rId27"/>
    <p:sldId id="286" r:id="rId28"/>
    <p:sldId id="287" r:id="rId29"/>
    <p:sldId id="288" r:id="rId30"/>
    <p:sldId id="289" r:id="rId31"/>
    <p:sldId id="290" r:id="rId32"/>
    <p:sldId id="291" r:id="rId33"/>
    <p:sldId id="273" r:id="rId34"/>
  </p:sldIdLst>
  <p:sldSz cx="9144000" cy="5143500" type="screen16x9"/>
  <p:notesSz cx="6858000" cy="9144000"/>
  <p:embeddedFontLst>
    <p:embeddedFont>
      <p:font typeface="Lato" panose="020F0502020204030203"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BB37F6-3AE9-4D84-840F-EA695C0978E8}">
  <a:tblStyle styleId="{18BB37F6-3AE9-4D84-840F-EA695C0978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7ab8d3016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7ab8d3016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7ab8d3016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7ab8d3016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37ab8d3016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37ab8d3016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37ab8d3016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37ab8d301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7ab8d3016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7ab8d3016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7ab8d301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7ab8d301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7ab8d301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7ab8d301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66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7ab8d301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7ab8d301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52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7ab8d301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7ab8d301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91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7ab8d3016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37ab8d301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7ab8d3016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37ab8d301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7ab8d3016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7ab8d301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7ab8d3016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7ab8d3016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7ab8d3016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37ab8d301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7ab8d3016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7ab8d301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7ab8d3016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7ab8d3016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37ab8d3016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37ab8d3016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2965050" y="1368681"/>
            <a:ext cx="5589600" cy="1103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900" b="1" dirty="0">
                <a:latin typeface="Arial"/>
                <a:ea typeface="Arial"/>
                <a:cs typeface="Arial"/>
                <a:sym typeface="Arial"/>
              </a:rPr>
              <a:t>DevOps and Its Benefits</a:t>
            </a:r>
            <a:endParaRPr sz="3900" b="1" dirty="0">
              <a:latin typeface="Arial"/>
              <a:ea typeface="Arial"/>
              <a:cs typeface="Arial"/>
              <a:sym typeface="Arial"/>
            </a:endParaRPr>
          </a:p>
        </p:txBody>
      </p:sp>
      <p:sp>
        <p:nvSpPr>
          <p:cNvPr id="135" name="Google Shape;135;p13"/>
          <p:cNvSpPr txBox="1">
            <a:spLocks noGrp="1"/>
          </p:cNvSpPr>
          <p:nvPr>
            <p:ph type="subTitle" idx="1"/>
          </p:nvPr>
        </p:nvSpPr>
        <p:spPr>
          <a:xfrm>
            <a:off x="4775606" y="3627213"/>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297500" y="393750"/>
            <a:ext cx="70389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latin typeface="Arial"/>
                <a:ea typeface="Arial"/>
                <a:cs typeface="Arial"/>
                <a:sym typeface="Arial"/>
              </a:rPr>
              <a:t>DevOps Lifecycle Phases</a:t>
            </a:r>
            <a:endParaRPr b="1">
              <a:latin typeface="Arial"/>
              <a:ea typeface="Arial"/>
              <a:cs typeface="Arial"/>
              <a:sym typeface="Arial"/>
            </a:endParaRPr>
          </a:p>
        </p:txBody>
      </p:sp>
      <p:pic>
        <p:nvPicPr>
          <p:cNvPr id="3" name="Picture 2">
            <a:extLst>
              <a:ext uri="{FF2B5EF4-FFF2-40B4-BE49-F238E27FC236}">
                <a16:creationId xmlns:a16="http://schemas.microsoft.com/office/drawing/2014/main" id="{09468719-4321-5E8F-E379-B73D0B9B6B84}"/>
              </a:ext>
            </a:extLst>
          </p:cNvPr>
          <p:cNvPicPr>
            <a:picLocks noChangeAspect="1"/>
          </p:cNvPicPr>
          <p:nvPr/>
        </p:nvPicPr>
        <p:blipFill>
          <a:blip r:embed="rId3"/>
          <a:stretch>
            <a:fillRect/>
          </a:stretch>
        </p:blipFill>
        <p:spPr>
          <a:xfrm>
            <a:off x="1120184" y="1201479"/>
            <a:ext cx="7562850" cy="37321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1297500" y="393750"/>
            <a:ext cx="703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Arial"/>
                <a:ea typeface="Arial"/>
                <a:cs typeface="Arial"/>
                <a:sym typeface="Arial"/>
              </a:rPr>
              <a:t>DevOps Lifecycle Phases (cont.)</a:t>
            </a:r>
            <a:endParaRPr b="1">
              <a:latin typeface="Arial"/>
              <a:ea typeface="Arial"/>
              <a:cs typeface="Arial"/>
              <a:sym typeface="Arial"/>
            </a:endParaRPr>
          </a:p>
        </p:txBody>
      </p:sp>
      <p:sp>
        <p:nvSpPr>
          <p:cNvPr id="199" name="Google Shape;199;p23"/>
          <p:cNvSpPr txBox="1">
            <a:spLocks noGrp="1"/>
          </p:cNvSpPr>
          <p:nvPr>
            <p:ph type="body" idx="1"/>
          </p:nvPr>
        </p:nvSpPr>
        <p:spPr>
          <a:xfrm>
            <a:off x="1189825" y="966750"/>
            <a:ext cx="7386900" cy="3742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1200"/>
              </a:spcAft>
              <a:buFont typeface="Wingdings" panose="05000000000000000000" pitchFamily="2" charset="2"/>
              <a:buChar char="Ø"/>
            </a:pPr>
            <a:r>
              <a:rPr lang="en-US" sz="1800" b="1" dirty="0">
                <a:latin typeface="+mn-lt"/>
              </a:rPr>
              <a:t>Continuous Development:</a:t>
            </a:r>
          </a:p>
          <a:p>
            <a:pPr marL="0" lvl="0" indent="0" algn="l" rtl="0">
              <a:spcBef>
                <a:spcPts val="0"/>
              </a:spcBef>
              <a:spcAft>
                <a:spcPts val="1200"/>
              </a:spcAft>
              <a:buNone/>
            </a:pPr>
            <a:r>
              <a:rPr lang="en-US" sz="1700" dirty="0">
                <a:latin typeface="+mn-lt"/>
              </a:rPr>
              <a:t>Plan application objectives and Code the requirements</a:t>
            </a:r>
          </a:p>
          <a:p>
            <a:pPr marL="285750" lvl="0" indent="-285750" algn="l" rtl="0">
              <a:spcBef>
                <a:spcPts val="0"/>
              </a:spcBef>
              <a:spcAft>
                <a:spcPts val="1200"/>
              </a:spcAft>
              <a:buFont typeface="Wingdings" panose="05000000000000000000" pitchFamily="2" charset="2"/>
              <a:buChar char="Ø"/>
            </a:pPr>
            <a:r>
              <a:rPr lang="en-US" sz="1800" b="1" dirty="0">
                <a:latin typeface="+mn-lt"/>
              </a:rPr>
              <a:t>Continuous Integration:</a:t>
            </a:r>
          </a:p>
          <a:p>
            <a:pPr marL="0" lvl="0" indent="0" algn="l" rtl="0">
              <a:spcBef>
                <a:spcPts val="0"/>
              </a:spcBef>
              <a:spcAft>
                <a:spcPts val="1200"/>
              </a:spcAft>
              <a:buNone/>
            </a:pPr>
            <a:r>
              <a:rPr lang="en-US" sz="1700" dirty="0">
                <a:latin typeface="+mn-lt"/>
              </a:rPr>
              <a:t>Plan Tests and Build the product</a:t>
            </a:r>
          </a:p>
          <a:p>
            <a:pPr marL="285750" lvl="0" indent="-285750" algn="l" rtl="0">
              <a:spcBef>
                <a:spcPts val="0"/>
              </a:spcBef>
              <a:spcAft>
                <a:spcPts val="1200"/>
              </a:spcAft>
              <a:buFont typeface="Wingdings" panose="05000000000000000000" pitchFamily="2" charset="2"/>
              <a:buChar char="Ø"/>
            </a:pPr>
            <a:r>
              <a:rPr lang="en-US" sz="1800" b="1" dirty="0">
                <a:latin typeface="+mn-lt"/>
              </a:rPr>
              <a:t>Continuous Testing:</a:t>
            </a:r>
          </a:p>
          <a:p>
            <a:pPr marL="0" lvl="0" indent="0" algn="l" rtl="0">
              <a:spcBef>
                <a:spcPts val="0"/>
              </a:spcBef>
              <a:spcAft>
                <a:spcPts val="1200"/>
              </a:spcAft>
              <a:buNone/>
            </a:pPr>
            <a:r>
              <a:rPr lang="en-US" sz="1700" dirty="0">
                <a:latin typeface="+mn-lt"/>
              </a:rPr>
              <a:t>Verify the product for actual usage in a live environment</a:t>
            </a:r>
          </a:p>
          <a:p>
            <a:pPr marL="285750" lvl="0" indent="-285750" algn="l" rtl="0">
              <a:spcBef>
                <a:spcPts val="0"/>
              </a:spcBef>
              <a:spcAft>
                <a:spcPts val="1200"/>
              </a:spcAft>
              <a:buFont typeface="Wingdings" panose="05000000000000000000" pitchFamily="2" charset="2"/>
              <a:buChar char="Ø"/>
            </a:pPr>
            <a:r>
              <a:rPr lang="en-US" sz="1800" b="1" dirty="0">
                <a:latin typeface="+mn-lt"/>
              </a:rPr>
              <a:t>Continuous Monitoring:</a:t>
            </a:r>
          </a:p>
          <a:p>
            <a:pPr marL="0" lvl="0" indent="0" algn="l" rtl="0">
              <a:spcBef>
                <a:spcPts val="0"/>
              </a:spcBef>
              <a:spcAft>
                <a:spcPts val="1200"/>
              </a:spcAft>
              <a:buNone/>
            </a:pPr>
            <a:r>
              <a:rPr lang="en-US" sz="1700" dirty="0">
                <a:latin typeface="+mn-lt"/>
              </a:rPr>
              <a:t>Monitor the product output and find the problem areas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1297500" y="393750"/>
            <a:ext cx="7038900" cy="65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Arial"/>
                <a:ea typeface="Arial"/>
                <a:cs typeface="Arial"/>
                <a:sym typeface="Arial"/>
              </a:rPr>
              <a:t>DevOps Lifecycle Phases (cont.)</a:t>
            </a:r>
            <a:endParaRPr/>
          </a:p>
        </p:txBody>
      </p:sp>
      <p:sp>
        <p:nvSpPr>
          <p:cNvPr id="205" name="Google Shape;205;p24"/>
          <p:cNvSpPr txBox="1">
            <a:spLocks noGrp="1"/>
          </p:cNvSpPr>
          <p:nvPr>
            <p:ph type="body" idx="1"/>
          </p:nvPr>
        </p:nvSpPr>
        <p:spPr>
          <a:xfrm>
            <a:off x="1297499" y="1053450"/>
            <a:ext cx="7516891" cy="3943852"/>
          </a:xfrm>
          <a:prstGeom prst="rect">
            <a:avLst/>
          </a:prstGeom>
        </p:spPr>
        <p:txBody>
          <a:bodyPr spcFirstLastPara="1" wrap="square" lIns="91425" tIns="91425" rIns="91425" bIns="91425" anchor="t" anchorCtr="0">
            <a:normAutofit lnSpcReduction="10000"/>
          </a:bodyPr>
          <a:lstStyle/>
          <a:p>
            <a:pPr marL="285750" lvl="0" indent="-285750" algn="just" rtl="0">
              <a:spcBef>
                <a:spcPts val="600"/>
              </a:spcBef>
              <a:spcAft>
                <a:spcPts val="0"/>
              </a:spcAft>
              <a:buFont typeface="Wingdings" panose="05000000000000000000" pitchFamily="2" charset="2"/>
              <a:buChar char="Ø"/>
            </a:pPr>
            <a:r>
              <a:rPr lang="en-US" sz="1800" b="1" dirty="0">
                <a:latin typeface="Arial"/>
                <a:ea typeface="Arial"/>
                <a:cs typeface="Arial"/>
                <a:sym typeface="Arial"/>
              </a:rPr>
              <a:t>Continuous Feedback:</a:t>
            </a:r>
          </a:p>
          <a:p>
            <a:pPr marL="0" lvl="0" indent="0" algn="just" rtl="0">
              <a:spcBef>
                <a:spcPts val="600"/>
              </a:spcBef>
              <a:spcAft>
                <a:spcPts val="0"/>
              </a:spcAft>
              <a:buNone/>
            </a:pPr>
            <a:r>
              <a:rPr lang="en-US" sz="1700" dirty="0">
                <a:latin typeface="Arial"/>
                <a:ea typeface="Arial"/>
                <a:cs typeface="Arial"/>
                <a:sym typeface="Arial"/>
              </a:rPr>
              <a:t>Improvise the current product and helps to release new versions quickly</a:t>
            </a:r>
          </a:p>
          <a:p>
            <a:pPr marL="285750" lvl="0" indent="-285750" algn="just" rtl="0">
              <a:spcBef>
                <a:spcPts val="600"/>
              </a:spcBef>
              <a:spcAft>
                <a:spcPts val="0"/>
              </a:spcAft>
              <a:buFont typeface="Wingdings" panose="05000000000000000000" pitchFamily="2" charset="2"/>
              <a:buChar char="Ø"/>
            </a:pPr>
            <a:r>
              <a:rPr lang="en-US" sz="1800" b="1" dirty="0">
                <a:latin typeface="Arial"/>
                <a:ea typeface="Arial"/>
                <a:cs typeface="Arial"/>
                <a:sym typeface="Arial"/>
              </a:rPr>
              <a:t>Continuous Deployment:</a:t>
            </a:r>
          </a:p>
          <a:p>
            <a:pPr marL="0" lvl="0" indent="0" algn="just" rtl="0">
              <a:spcBef>
                <a:spcPts val="600"/>
              </a:spcBef>
              <a:spcAft>
                <a:spcPts val="0"/>
              </a:spcAft>
              <a:buNone/>
            </a:pPr>
            <a:r>
              <a:rPr lang="en-US" sz="1700" dirty="0">
                <a:latin typeface="Arial"/>
                <a:ea typeface="Arial"/>
                <a:cs typeface="Arial"/>
                <a:sym typeface="Arial"/>
              </a:rPr>
              <a:t>Ensures product is deployed with maximum accuracy</a:t>
            </a:r>
          </a:p>
          <a:p>
            <a:pPr marL="285750" lvl="0" indent="-285750" algn="just" rtl="0">
              <a:spcBef>
                <a:spcPts val="600"/>
              </a:spcBef>
              <a:spcAft>
                <a:spcPts val="0"/>
              </a:spcAft>
              <a:buFont typeface="Wingdings" panose="05000000000000000000" pitchFamily="2" charset="2"/>
              <a:buChar char="Ø"/>
            </a:pPr>
            <a:r>
              <a:rPr lang="en-US" sz="1800" b="1" dirty="0">
                <a:latin typeface="Arial"/>
                <a:ea typeface="Arial"/>
                <a:cs typeface="Arial"/>
                <a:sym typeface="Arial"/>
              </a:rPr>
              <a:t>Continuous operations:</a:t>
            </a:r>
          </a:p>
          <a:p>
            <a:pPr marL="0" lvl="0" indent="0" algn="just" rtl="0">
              <a:spcBef>
                <a:spcPts val="600"/>
              </a:spcBef>
              <a:spcAft>
                <a:spcPts val="0"/>
              </a:spcAft>
              <a:buNone/>
            </a:pPr>
            <a:r>
              <a:rPr lang="en-US" sz="1700" dirty="0">
                <a:latin typeface="Arial"/>
                <a:ea typeface="Arial"/>
                <a:cs typeface="Arial"/>
                <a:sym typeface="Arial"/>
              </a:rPr>
              <a:t>Automate release process with shorter development cycles</a:t>
            </a:r>
            <a:endParaRPr lang="en" sz="1700" dirty="0">
              <a:latin typeface="Arial"/>
              <a:ea typeface="Arial"/>
              <a:cs typeface="Arial"/>
              <a:sym typeface="Arial"/>
            </a:endParaRPr>
          </a:p>
          <a:p>
            <a:pPr marL="0" lvl="0" indent="0" algn="l" rtl="0">
              <a:spcBef>
                <a:spcPts val="0"/>
              </a:spcBef>
              <a:spcAft>
                <a:spcPts val="1200"/>
              </a:spcAft>
              <a:buNone/>
            </a:pPr>
            <a:endParaRPr lang="en-US" sz="1700" dirty="0">
              <a:latin typeface="+mn-lt"/>
            </a:endParaRPr>
          </a:p>
          <a:p>
            <a:pPr marL="0" lvl="0" indent="0" algn="l" rtl="0">
              <a:spcBef>
                <a:spcPts val="0"/>
              </a:spcBef>
              <a:spcAft>
                <a:spcPts val="1200"/>
              </a:spcAft>
              <a:buNone/>
            </a:pPr>
            <a:r>
              <a:rPr lang="en-US" sz="1700" dirty="0">
                <a:latin typeface="+mn-lt"/>
              </a:rPr>
              <a:t>All DevOps operations are based on continuity with complete automation of the release process and allow organizations to accelerate the overall time to market on an ongoing basis.</a:t>
            </a:r>
            <a:endParaRPr sz="170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1297500" y="393750"/>
            <a:ext cx="7038900" cy="64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Arial"/>
                <a:ea typeface="Arial"/>
                <a:cs typeface="Arial"/>
                <a:sym typeface="Arial"/>
              </a:rPr>
              <a:t>Benefits of DevOps</a:t>
            </a:r>
            <a:endParaRPr b="1">
              <a:latin typeface="Arial"/>
              <a:ea typeface="Arial"/>
              <a:cs typeface="Arial"/>
              <a:sym typeface="Arial"/>
            </a:endParaRPr>
          </a:p>
        </p:txBody>
      </p:sp>
      <p:pic>
        <p:nvPicPr>
          <p:cNvPr id="212" name="Google Shape;212;p25"/>
          <p:cNvPicPr preferRelativeResize="0"/>
          <p:nvPr/>
        </p:nvPicPr>
        <p:blipFill rotWithShape="1">
          <a:blip r:embed="rId3">
            <a:alphaModFix/>
          </a:blip>
          <a:srcRect l="933" t="1923" r="815" b="1894"/>
          <a:stretch/>
        </p:blipFill>
        <p:spPr>
          <a:xfrm>
            <a:off x="1297500" y="1116419"/>
            <a:ext cx="7038900" cy="33917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1297500" y="393750"/>
            <a:ext cx="7038900" cy="57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Arial"/>
                <a:ea typeface="Arial"/>
                <a:cs typeface="Arial"/>
                <a:sym typeface="Arial"/>
              </a:rPr>
              <a:t>Benefits of DevOps (cont.)</a:t>
            </a:r>
            <a:endParaRPr/>
          </a:p>
        </p:txBody>
      </p:sp>
      <p:sp>
        <p:nvSpPr>
          <p:cNvPr id="218" name="Google Shape;218;p26"/>
          <p:cNvSpPr txBox="1">
            <a:spLocks noGrp="1"/>
          </p:cNvSpPr>
          <p:nvPr>
            <p:ph type="body" idx="1"/>
          </p:nvPr>
        </p:nvSpPr>
        <p:spPr>
          <a:xfrm>
            <a:off x="925033" y="966750"/>
            <a:ext cx="8048846" cy="4176750"/>
          </a:xfrm>
          <a:prstGeom prst="rect">
            <a:avLst/>
          </a:prstGeom>
        </p:spPr>
        <p:txBody>
          <a:bodyPr spcFirstLastPara="1" wrap="square" lIns="91425" tIns="91425" rIns="91425" bIns="91425" anchor="t" anchorCtr="0">
            <a:noAutofit/>
          </a:bodyPr>
          <a:lstStyle/>
          <a:p>
            <a:pPr marL="571500" indent="-571500">
              <a:buFont typeface="Wingdings" panose="05000000000000000000" pitchFamily="2" charset="2"/>
              <a:buChar char="Ø"/>
            </a:pPr>
            <a:r>
              <a:rPr lang="en" sz="1400" b="1" dirty="0">
                <a:latin typeface="Arial"/>
                <a:ea typeface="Arial"/>
                <a:cs typeface="Arial"/>
                <a:sym typeface="Arial"/>
              </a:rPr>
              <a:t>Significant improvement in product quality:</a:t>
            </a:r>
            <a:r>
              <a:rPr lang="en" sz="1400" dirty="0">
                <a:latin typeface="Arial"/>
                <a:ea typeface="Arial"/>
                <a:cs typeface="Arial"/>
                <a:sym typeface="Arial"/>
              </a:rPr>
              <a:t> Collaboration between development and operation teams and frequent capturing of user feedback leads to a significant improvement in the quality of the product.</a:t>
            </a:r>
            <a:endParaRPr sz="1400" dirty="0">
              <a:latin typeface="Arial"/>
              <a:ea typeface="Arial"/>
              <a:cs typeface="Arial"/>
              <a:sym typeface="Arial"/>
            </a:endParaRPr>
          </a:p>
          <a:p>
            <a:pPr marL="571500" indent="-571500">
              <a:spcBef>
                <a:spcPts val="1200"/>
              </a:spcBef>
              <a:buFont typeface="Wingdings" panose="05000000000000000000" pitchFamily="2" charset="2"/>
              <a:buChar char="Ø"/>
            </a:pPr>
            <a:r>
              <a:rPr lang="en" sz="1400" b="1" dirty="0">
                <a:latin typeface="Arial"/>
                <a:ea typeface="Arial"/>
                <a:cs typeface="Arial"/>
                <a:sym typeface="Arial"/>
              </a:rPr>
              <a:t>Continuous delivery of software:</a:t>
            </a:r>
            <a:r>
              <a:rPr lang="en" sz="1400" dirty="0">
                <a:latin typeface="Arial"/>
                <a:ea typeface="Arial"/>
                <a:cs typeface="Arial"/>
                <a:sym typeface="Arial"/>
              </a:rPr>
              <a:t> In DevOps methodology, all of the departments are responsible for maintaining stability and offering new features. Therefore, the speed of software delivery is fast and undisturbed, unlike the traditional method.</a:t>
            </a:r>
            <a:endParaRPr sz="1400" dirty="0">
              <a:latin typeface="Arial"/>
              <a:ea typeface="Arial"/>
              <a:cs typeface="Arial"/>
              <a:sym typeface="Arial"/>
            </a:endParaRPr>
          </a:p>
          <a:p>
            <a:pPr marL="571500" indent="-571500">
              <a:spcBef>
                <a:spcPts val="1200"/>
              </a:spcBef>
              <a:buFont typeface="Wingdings" panose="05000000000000000000" pitchFamily="2" charset="2"/>
              <a:buChar char="Ø"/>
            </a:pPr>
            <a:r>
              <a:rPr lang="en" sz="1400" b="1" dirty="0">
                <a:latin typeface="Arial"/>
                <a:ea typeface="Arial"/>
                <a:cs typeface="Arial"/>
                <a:sym typeface="Arial"/>
              </a:rPr>
              <a:t>Minimal cost of production:</a:t>
            </a:r>
            <a:r>
              <a:rPr lang="en" sz="1400" dirty="0">
                <a:latin typeface="Arial"/>
                <a:ea typeface="Arial"/>
                <a:cs typeface="Arial"/>
                <a:sym typeface="Arial"/>
              </a:rPr>
              <a:t> With proper collaboration, DevOps helps in cutting down the management and production costs of your departments, as both maintenance and new updates are brought under a broader single umbrella.</a:t>
            </a:r>
            <a:endParaRPr sz="1400" dirty="0">
              <a:latin typeface="Arial"/>
              <a:ea typeface="Arial"/>
              <a:cs typeface="Arial"/>
              <a:sym typeface="Arial"/>
            </a:endParaRPr>
          </a:p>
          <a:p>
            <a:pPr marL="571500" indent="-571500">
              <a:spcBef>
                <a:spcPts val="1200"/>
              </a:spcBef>
              <a:buFont typeface="Wingdings" panose="05000000000000000000" pitchFamily="2" charset="2"/>
              <a:buChar char="Ø"/>
            </a:pPr>
            <a:r>
              <a:rPr lang="en" sz="1400" b="1" dirty="0">
                <a:latin typeface="Arial"/>
                <a:ea typeface="Arial"/>
                <a:cs typeface="Arial"/>
                <a:sym typeface="Arial"/>
              </a:rPr>
              <a:t>Ensure faster deployment:</a:t>
            </a:r>
            <a:r>
              <a:rPr lang="en" sz="1400" dirty="0">
                <a:latin typeface="Arial"/>
                <a:ea typeface="Arial"/>
                <a:cs typeface="Arial"/>
                <a:sym typeface="Arial"/>
              </a:rPr>
              <a:t> Faster and more frequent delivery of updates and features will not only satisfy the customers but will also help your company take a firm stand in a competitive market</a:t>
            </a:r>
            <a:endParaRPr sz="1400" dirty="0">
              <a:latin typeface="Arial"/>
              <a:ea typeface="Arial"/>
              <a:cs typeface="Arial"/>
              <a:sym typeface="Arial"/>
            </a:endParaRPr>
          </a:p>
          <a:p>
            <a:pPr marL="571500" indent="-571500">
              <a:spcBef>
                <a:spcPts val="1200"/>
              </a:spcBef>
              <a:spcAft>
                <a:spcPts val="1200"/>
              </a:spcAft>
              <a:buFont typeface="Wingdings" panose="05000000000000000000" pitchFamily="2" charset="2"/>
              <a:buChar char="Ø"/>
            </a:pPr>
            <a:r>
              <a:rPr lang="en" sz="1400" b="1" dirty="0">
                <a:latin typeface="Arial"/>
                <a:ea typeface="Arial"/>
                <a:cs typeface="Arial"/>
                <a:sym typeface="Arial"/>
              </a:rPr>
              <a:t>Fast and reliable problem-solving techniques:</a:t>
            </a:r>
            <a:r>
              <a:rPr lang="en" sz="1400" dirty="0">
                <a:latin typeface="Arial"/>
                <a:ea typeface="Arial"/>
                <a:cs typeface="Arial"/>
                <a:sym typeface="Arial"/>
              </a:rPr>
              <a:t> Ensuring quick and stable solution to technical errors in software management is one of the primary benefits of DevOps</a:t>
            </a:r>
            <a:endParaRP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1297500" y="393750"/>
            <a:ext cx="70389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Benefits of DevOps (cont.)</a:t>
            </a:r>
            <a:endParaRPr b="1" dirty="0">
              <a:latin typeface="Arial"/>
              <a:ea typeface="Arial"/>
              <a:cs typeface="Arial"/>
              <a:sym typeface="Arial"/>
            </a:endParaRPr>
          </a:p>
        </p:txBody>
      </p:sp>
      <p:sp>
        <p:nvSpPr>
          <p:cNvPr id="186" name="Google Shape;186;p21"/>
          <p:cNvSpPr txBox="1">
            <a:spLocks noGrp="1"/>
          </p:cNvSpPr>
          <p:nvPr>
            <p:ph type="body" idx="1"/>
          </p:nvPr>
        </p:nvSpPr>
        <p:spPr>
          <a:xfrm>
            <a:off x="1140250" y="893135"/>
            <a:ext cx="7634700" cy="4114800"/>
          </a:xfrm>
          <a:prstGeom prst="rect">
            <a:avLst/>
          </a:prstGeom>
        </p:spPr>
        <p:txBody>
          <a:bodyPr spcFirstLastPara="1" wrap="square" lIns="91425" tIns="91425" rIns="91425" bIns="91425" anchor="t" anchorCtr="0">
            <a:normAutofit fontScale="25000" lnSpcReduction="20000"/>
          </a:bodyPr>
          <a:lstStyle/>
          <a:p>
            <a:pPr marL="685800" indent="-685800" algn="just">
              <a:spcBef>
                <a:spcPts val="600"/>
              </a:spcBef>
              <a:buFont typeface="Wingdings" panose="05000000000000000000" pitchFamily="2" charset="2"/>
              <a:buChar char="Ø"/>
            </a:pPr>
            <a:r>
              <a:rPr lang="en" sz="5600" b="1" dirty="0">
                <a:latin typeface="Arial"/>
                <a:ea typeface="Arial"/>
                <a:cs typeface="Arial"/>
                <a:sym typeface="Arial"/>
              </a:rPr>
              <a:t>Lower Risk: </a:t>
            </a:r>
            <a:r>
              <a:rPr lang="en" sz="5600" dirty="0">
                <a:latin typeface="Arial"/>
                <a:ea typeface="Arial"/>
                <a:cs typeface="Arial"/>
                <a:sym typeface="Arial"/>
              </a:rPr>
              <a:t>Security aspects are incorporated in SDLC, and the number of defects gets decreased across the product.</a:t>
            </a:r>
          </a:p>
          <a:p>
            <a:pPr marL="685800" indent="-685800" algn="just">
              <a:spcBef>
                <a:spcPts val="600"/>
              </a:spcBef>
              <a:buFont typeface="Wingdings" panose="05000000000000000000" pitchFamily="2" charset="2"/>
              <a:buChar char="Ø"/>
            </a:pPr>
            <a:endParaRPr sz="5600" dirty="0">
              <a:latin typeface="Arial"/>
              <a:ea typeface="Arial"/>
              <a:cs typeface="Arial"/>
              <a:sym typeface="Arial"/>
            </a:endParaRPr>
          </a:p>
          <a:p>
            <a:pPr marL="685800" indent="-685800" algn="just">
              <a:spcBef>
                <a:spcPts val="600"/>
              </a:spcBef>
              <a:buFont typeface="Wingdings" panose="05000000000000000000" pitchFamily="2" charset="2"/>
              <a:buChar char="Ø"/>
            </a:pPr>
            <a:r>
              <a:rPr lang="en" sz="5600" b="1" dirty="0">
                <a:latin typeface="Arial"/>
                <a:ea typeface="Arial"/>
                <a:cs typeface="Arial"/>
                <a:sym typeface="Arial"/>
              </a:rPr>
              <a:t>Stability:</a:t>
            </a:r>
            <a:r>
              <a:rPr lang="en" sz="5600" dirty="0">
                <a:latin typeface="Arial"/>
                <a:ea typeface="Arial"/>
                <a:cs typeface="Arial"/>
                <a:sym typeface="Arial"/>
              </a:rPr>
              <a:t> DevOps implementation offers a stable and secure operational state.</a:t>
            </a:r>
          </a:p>
          <a:p>
            <a:pPr marL="685800" indent="-685800" algn="just">
              <a:spcBef>
                <a:spcPts val="600"/>
              </a:spcBef>
              <a:buFont typeface="Wingdings" panose="05000000000000000000" pitchFamily="2" charset="2"/>
              <a:buChar char="Ø"/>
            </a:pPr>
            <a:endParaRPr sz="5600" dirty="0">
              <a:latin typeface="Arial"/>
              <a:ea typeface="Arial"/>
              <a:cs typeface="Arial"/>
              <a:sym typeface="Arial"/>
            </a:endParaRPr>
          </a:p>
          <a:p>
            <a:pPr marL="685800" indent="-685800" algn="just">
              <a:spcBef>
                <a:spcPts val="600"/>
              </a:spcBef>
              <a:buFont typeface="Wingdings" panose="05000000000000000000" pitchFamily="2" charset="2"/>
              <a:buChar char="Ø"/>
            </a:pPr>
            <a:r>
              <a:rPr lang="en-US" sz="5600" b="1" dirty="0">
                <a:latin typeface="Arial"/>
                <a:ea typeface="Arial"/>
                <a:cs typeface="Arial"/>
                <a:sym typeface="Arial"/>
              </a:rPr>
              <a:t>Maintainability: </a:t>
            </a:r>
            <a:r>
              <a:rPr lang="en-US" sz="5600" dirty="0">
                <a:latin typeface="Arial"/>
                <a:ea typeface="Arial"/>
                <a:cs typeface="Arial"/>
                <a:sym typeface="Arial"/>
              </a:rPr>
              <a:t>The process improves the overall recovery rate at the time of the release event.</a:t>
            </a:r>
          </a:p>
          <a:p>
            <a:pPr marL="685800" indent="-685800" algn="just">
              <a:spcBef>
                <a:spcPts val="600"/>
              </a:spcBef>
              <a:buFont typeface="Wingdings" panose="05000000000000000000" pitchFamily="2" charset="2"/>
              <a:buChar char="Ø"/>
            </a:pPr>
            <a:endParaRPr lang="en-US" sz="5600" dirty="0">
              <a:latin typeface="Arial"/>
              <a:ea typeface="Arial"/>
              <a:cs typeface="Arial"/>
              <a:sym typeface="Arial"/>
            </a:endParaRPr>
          </a:p>
          <a:p>
            <a:pPr marL="685800" indent="-685800" algn="just">
              <a:spcBef>
                <a:spcPts val="600"/>
              </a:spcBef>
              <a:buFont typeface="Wingdings" panose="05000000000000000000" pitchFamily="2" charset="2"/>
              <a:buChar char="Ø"/>
            </a:pPr>
            <a:r>
              <a:rPr lang="en-US" sz="5600" b="1" dirty="0">
                <a:latin typeface="Arial"/>
                <a:ea typeface="Arial"/>
                <a:cs typeface="Arial"/>
                <a:sym typeface="Arial"/>
              </a:rPr>
              <a:t>Automation in repetitive tasks leaves more room for innovation: </a:t>
            </a:r>
            <a:r>
              <a:rPr lang="en-US" sz="5600" dirty="0">
                <a:latin typeface="Arial"/>
                <a:ea typeface="Arial"/>
                <a:cs typeface="Arial"/>
                <a:sym typeface="Arial"/>
              </a:rPr>
              <a:t>DevOps has greater benefits when compared to the traditional model as it helps in detecting and correcting problems quickly and efficiently. As the flaws are repeatedly tested through automation, the team gets more time in framing new ideas.</a:t>
            </a:r>
          </a:p>
          <a:p>
            <a:pPr marL="685800" indent="-685800" algn="just">
              <a:spcBef>
                <a:spcPts val="600"/>
              </a:spcBef>
              <a:buFont typeface="Wingdings" panose="05000000000000000000" pitchFamily="2" charset="2"/>
              <a:buChar char="Ø"/>
            </a:pPr>
            <a:endParaRPr lang="en-US" sz="5600" dirty="0">
              <a:latin typeface="Arial"/>
              <a:ea typeface="Arial"/>
              <a:cs typeface="Arial"/>
              <a:sym typeface="Arial"/>
            </a:endParaRPr>
          </a:p>
          <a:p>
            <a:pPr marL="685800" indent="-685800" algn="just">
              <a:spcBef>
                <a:spcPts val="600"/>
              </a:spcBef>
              <a:buFont typeface="Wingdings" panose="05000000000000000000" pitchFamily="2" charset="2"/>
              <a:buChar char="Ø"/>
            </a:pPr>
            <a:r>
              <a:rPr lang="en-US" sz="5600" b="1" dirty="0">
                <a:latin typeface="Arial"/>
                <a:ea typeface="Arial"/>
                <a:cs typeface="Arial"/>
                <a:sym typeface="Arial"/>
              </a:rPr>
              <a:t>Promotes agility in your business: </a:t>
            </a:r>
            <a:r>
              <a:rPr lang="en-US" sz="5600" dirty="0">
                <a:latin typeface="Arial"/>
                <a:ea typeface="Arial"/>
                <a:cs typeface="Arial"/>
                <a:sym typeface="Arial"/>
              </a:rPr>
              <a:t>It’s no secret that making your business agile can help you to stay ahead in the market. Thanks to DevOps, it is now possible to obtain the scalability required to transform the business.</a:t>
            </a:r>
          </a:p>
          <a:p>
            <a:pPr marL="685800" indent="-685800" algn="just">
              <a:spcBef>
                <a:spcPts val="600"/>
              </a:spcBef>
              <a:buFont typeface="Wingdings" panose="05000000000000000000" pitchFamily="2" charset="2"/>
              <a:buChar char="Ø"/>
            </a:pPr>
            <a:endParaRPr sz="3700" dirty="0">
              <a:latin typeface="Arial"/>
              <a:ea typeface="Arial"/>
              <a:cs typeface="Arial"/>
              <a:sym typeface="Arial"/>
            </a:endParaRPr>
          </a:p>
          <a:p>
            <a:pPr marL="0" lvl="0" indent="0" algn="l" rtl="0">
              <a:spcBef>
                <a:spcPts val="600"/>
              </a:spcBef>
              <a:spcAft>
                <a:spcPts val="0"/>
              </a:spcAft>
              <a:buNone/>
            </a:pPr>
            <a:endParaRPr sz="2400" dirty="0">
              <a:latin typeface="Arial"/>
              <a:ea typeface="Arial"/>
              <a:cs typeface="Arial"/>
              <a:sym typeface="Arial"/>
            </a:endParaRPr>
          </a:p>
          <a:p>
            <a:pPr marL="0" lvl="0" indent="0" algn="l" rtl="0">
              <a:spcBef>
                <a:spcPts val="0"/>
              </a:spcBef>
              <a:spcAft>
                <a:spcPts val="12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1297500" y="393750"/>
            <a:ext cx="70389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Benefits of DevSecOps </a:t>
            </a:r>
            <a:endParaRPr b="1" dirty="0">
              <a:latin typeface="Arial"/>
              <a:ea typeface="Arial"/>
              <a:cs typeface="Arial"/>
              <a:sym typeface="Arial"/>
            </a:endParaRPr>
          </a:p>
        </p:txBody>
      </p:sp>
      <p:sp>
        <p:nvSpPr>
          <p:cNvPr id="186" name="Google Shape;186;p21"/>
          <p:cNvSpPr txBox="1">
            <a:spLocks noGrp="1"/>
          </p:cNvSpPr>
          <p:nvPr>
            <p:ph type="body" idx="1"/>
          </p:nvPr>
        </p:nvSpPr>
        <p:spPr>
          <a:xfrm>
            <a:off x="1140250" y="893135"/>
            <a:ext cx="7634700" cy="3976577"/>
          </a:xfrm>
          <a:prstGeom prst="rect">
            <a:avLst/>
          </a:prstGeom>
        </p:spPr>
        <p:txBody>
          <a:bodyPr spcFirstLastPara="1" wrap="square" lIns="91425" tIns="91425" rIns="91425" bIns="91425" anchor="t" anchorCtr="0">
            <a:normAutofit/>
          </a:bodyPr>
          <a:lstStyle/>
          <a:p>
            <a:pPr marL="685800" indent="-685800" algn="just">
              <a:spcBef>
                <a:spcPts val="600"/>
              </a:spcBef>
              <a:buFont typeface="Wingdings" panose="05000000000000000000" pitchFamily="2" charset="2"/>
              <a:buChar char="Ø"/>
            </a:pPr>
            <a:endParaRPr sz="3700" dirty="0">
              <a:latin typeface="Arial"/>
              <a:ea typeface="Arial"/>
              <a:cs typeface="Arial"/>
              <a:sym typeface="Arial"/>
            </a:endParaRPr>
          </a:p>
          <a:p>
            <a:pPr marL="0" lvl="0" indent="0" algn="l" rtl="0">
              <a:spcBef>
                <a:spcPts val="600"/>
              </a:spcBef>
              <a:spcAft>
                <a:spcPts val="0"/>
              </a:spcAft>
              <a:buNone/>
            </a:pPr>
            <a:endParaRPr sz="2400" dirty="0">
              <a:latin typeface="Arial"/>
              <a:ea typeface="Arial"/>
              <a:cs typeface="Arial"/>
              <a:sym typeface="Arial"/>
            </a:endParaRPr>
          </a:p>
          <a:p>
            <a:pPr marL="0" lvl="0" indent="0" algn="l" rtl="0">
              <a:spcBef>
                <a:spcPts val="0"/>
              </a:spcBef>
              <a:spcAft>
                <a:spcPts val="1200"/>
              </a:spcAft>
              <a:buNone/>
            </a:pPr>
            <a:endParaRPr dirty="0"/>
          </a:p>
        </p:txBody>
      </p:sp>
      <p:pic>
        <p:nvPicPr>
          <p:cNvPr id="3" name="Picture 2">
            <a:extLst>
              <a:ext uri="{FF2B5EF4-FFF2-40B4-BE49-F238E27FC236}">
                <a16:creationId xmlns:a16="http://schemas.microsoft.com/office/drawing/2014/main" id="{D1A483D4-E024-47A1-A937-7595D5393A49}"/>
              </a:ext>
            </a:extLst>
          </p:cNvPr>
          <p:cNvPicPr>
            <a:picLocks noChangeAspect="1"/>
          </p:cNvPicPr>
          <p:nvPr/>
        </p:nvPicPr>
        <p:blipFill>
          <a:blip r:embed="rId3"/>
          <a:stretch>
            <a:fillRect/>
          </a:stretch>
        </p:blipFill>
        <p:spPr>
          <a:xfrm>
            <a:off x="3919994" y="1453835"/>
            <a:ext cx="4774870" cy="2552700"/>
          </a:xfrm>
          <a:prstGeom prst="rect">
            <a:avLst/>
          </a:prstGeom>
        </p:spPr>
      </p:pic>
      <p:sp>
        <p:nvSpPr>
          <p:cNvPr id="7" name="TextBox 6">
            <a:extLst>
              <a:ext uri="{FF2B5EF4-FFF2-40B4-BE49-F238E27FC236}">
                <a16:creationId xmlns:a16="http://schemas.microsoft.com/office/drawing/2014/main" id="{ED58CEED-DAAD-6E57-3A0F-18092753C9DC}"/>
              </a:ext>
            </a:extLst>
          </p:cNvPr>
          <p:cNvSpPr txBox="1"/>
          <p:nvPr/>
        </p:nvSpPr>
        <p:spPr>
          <a:xfrm>
            <a:off x="449136" y="1310142"/>
            <a:ext cx="3261628" cy="2819233"/>
          </a:xfrm>
          <a:prstGeom prst="rect">
            <a:avLst/>
          </a:prstGeom>
          <a:noFill/>
        </p:spPr>
        <p:txBody>
          <a:bodyPr wrap="square">
            <a:spAutoFit/>
          </a:bodyPr>
          <a:lstStyle/>
          <a:p>
            <a:pPr marL="685800" indent="-685800" algn="just">
              <a:lnSpc>
                <a:spcPct val="95000"/>
              </a:lnSpc>
              <a:spcBef>
                <a:spcPts val="600"/>
              </a:spcBef>
              <a:buClr>
                <a:schemeClr val="lt1"/>
              </a:buClr>
              <a:buSzPts val="1300"/>
              <a:buFont typeface="Wingdings" panose="05000000000000000000" pitchFamily="2" charset="2"/>
              <a:buChar char="Ø"/>
            </a:pPr>
            <a:r>
              <a:rPr lang="en-US" sz="1600" dirty="0" err="1">
                <a:solidFill>
                  <a:schemeClr val="lt1"/>
                </a:solidFill>
                <a:sym typeface="Lato"/>
              </a:rPr>
              <a:t>DevSecOps</a:t>
            </a:r>
            <a:r>
              <a:rPr lang="en-US" sz="1600" dirty="0">
                <a:solidFill>
                  <a:schemeClr val="lt1"/>
                </a:solidFill>
                <a:sym typeface="Lato"/>
              </a:rPr>
              <a:t> is an approach to providing security to applications and infrastructure based on the methodology of DevOps, which makes sure the application is less vulnerable and ready for users' uses. </a:t>
            </a:r>
          </a:p>
          <a:p>
            <a:pPr marL="685800" indent="-685800" algn="just">
              <a:lnSpc>
                <a:spcPct val="95000"/>
              </a:lnSpc>
              <a:spcBef>
                <a:spcPts val="600"/>
              </a:spcBef>
              <a:buClr>
                <a:schemeClr val="lt1"/>
              </a:buClr>
              <a:buSzPts val="1300"/>
              <a:buFont typeface="Wingdings" panose="05000000000000000000" pitchFamily="2" charset="2"/>
              <a:buChar char="Ø"/>
            </a:pPr>
            <a:endParaRPr lang="en-US" sz="1600" dirty="0">
              <a:solidFill>
                <a:schemeClr val="lt1"/>
              </a:solidFill>
              <a:sym typeface="Lato"/>
            </a:endParaRPr>
          </a:p>
          <a:p>
            <a:pPr marL="685800" indent="-685800" algn="just">
              <a:lnSpc>
                <a:spcPct val="95000"/>
              </a:lnSpc>
              <a:spcBef>
                <a:spcPts val="600"/>
              </a:spcBef>
              <a:buClr>
                <a:schemeClr val="lt1"/>
              </a:buClr>
              <a:buSzPts val="1300"/>
              <a:buFont typeface="Wingdings" panose="05000000000000000000" pitchFamily="2" charset="2"/>
              <a:buChar char="Ø"/>
            </a:pPr>
            <a:endParaRPr lang="en-US" sz="1600" dirty="0">
              <a:solidFill>
                <a:schemeClr val="lt1"/>
              </a:solidFill>
              <a:sym typeface="Lato"/>
            </a:endParaRPr>
          </a:p>
        </p:txBody>
      </p:sp>
    </p:spTree>
    <p:extLst>
      <p:ext uri="{BB962C8B-B14F-4D97-AF65-F5344CB8AC3E}">
        <p14:creationId xmlns:p14="http://schemas.microsoft.com/office/powerpoint/2010/main" val="214840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1297500" y="393750"/>
            <a:ext cx="70389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Benefits of DevSecOps (cont.)</a:t>
            </a:r>
            <a:endParaRPr b="1" dirty="0">
              <a:latin typeface="Arial"/>
              <a:ea typeface="Arial"/>
              <a:cs typeface="Arial"/>
              <a:sym typeface="Arial"/>
            </a:endParaRPr>
          </a:p>
        </p:txBody>
      </p:sp>
      <p:sp>
        <p:nvSpPr>
          <p:cNvPr id="7" name="TextBox 6">
            <a:extLst>
              <a:ext uri="{FF2B5EF4-FFF2-40B4-BE49-F238E27FC236}">
                <a16:creationId xmlns:a16="http://schemas.microsoft.com/office/drawing/2014/main" id="{ED58CEED-DAAD-6E57-3A0F-18092753C9DC}"/>
              </a:ext>
            </a:extLst>
          </p:cNvPr>
          <p:cNvSpPr txBox="1"/>
          <p:nvPr/>
        </p:nvSpPr>
        <p:spPr>
          <a:xfrm>
            <a:off x="449135" y="1310142"/>
            <a:ext cx="8325815" cy="2943883"/>
          </a:xfrm>
          <a:prstGeom prst="rect">
            <a:avLst/>
          </a:prstGeom>
          <a:noFill/>
        </p:spPr>
        <p:txBody>
          <a:bodyPr wrap="square">
            <a:spAutoFit/>
          </a:bodyPr>
          <a:lstStyle/>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Developers don’t always code with security in mind. With a </a:t>
            </a:r>
            <a:r>
              <a:rPr lang="en-US" sz="1600" dirty="0" err="1">
                <a:solidFill>
                  <a:schemeClr val="lt1"/>
                </a:solidFill>
                <a:sym typeface="Lato"/>
              </a:rPr>
              <a:t>DevSecOps</a:t>
            </a:r>
            <a:r>
              <a:rPr lang="en-US" sz="1600" dirty="0">
                <a:solidFill>
                  <a:schemeClr val="lt1"/>
                </a:solidFill>
                <a:sym typeface="Lato"/>
              </a:rPr>
              <a:t> mentality, developers are enabled with enhanced automation throughout the software delivery pipeline to eliminate coding mistakes and ultimately reduce breaches. </a:t>
            </a: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Teams that implement </a:t>
            </a:r>
            <a:r>
              <a:rPr lang="en-US" sz="1600" dirty="0" err="1">
                <a:solidFill>
                  <a:schemeClr val="lt1"/>
                </a:solidFill>
                <a:sym typeface="Lato"/>
              </a:rPr>
              <a:t>DevSecOps</a:t>
            </a:r>
            <a:r>
              <a:rPr lang="en-US" sz="1600" dirty="0">
                <a:solidFill>
                  <a:schemeClr val="lt1"/>
                </a:solidFill>
                <a:sym typeface="Lato"/>
              </a:rPr>
              <a:t> tools and processes to integrate security into their DevOps framework will be able to release secure software faster.</a:t>
            </a: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Developers can test code for security and detect security flaws as code is written. Automated scans can be initiated as part of code check-ins, builds, releases, or other components of the CI/CD pipeline. </a:t>
            </a: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By integrating with tools developers are already using, dev teams can more easily improve the security aspect of web application development.</a:t>
            </a:r>
          </a:p>
          <a:p>
            <a:pPr algn="just">
              <a:lnSpc>
                <a:spcPct val="95000"/>
              </a:lnSpc>
              <a:spcBef>
                <a:spcPts val="600"/>
              </a:spcBef>
              <a:buClr>
                <a:schemeClr val="lt1"/>
              </a:buClr>
              <a:buSzPts val="1300"/>
            </a:pPr>
            <a:r>
              <a:rPr lang="en-US" b="1" dirty="0">
                <a:solidFill>
                  <a:schemeClr val="lt1"/>
                </a:solidFill>
                <a:sym typeface="Lato"/>
              </a:rPr>
              <a:t>                                     </a:t>
            </a:r>
            <a:endParaRPr lang="en-IN" dirty="0">
              <a:solidFill>
                <a:schemeClr val="lt1"/>
              </a:solidFill>
              <a:sym typeface="Lato"/>
            </a:endParaRPr>
          </a:p>
        </p:txBody>
      </p:sp>
    </p:spTree>
    <p:extLst>
      <p:ext uri="{BB962C8B-B14F-4D97-AF65-F5344CB8AC3E}">
        <p14:creationId xmlns:p14="http://schemas.microsoft.com/office/powerpoint/2010/main" val="2989094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1297500" y="393750"/>
            <a:ext cx="70389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Benefits of DevSecOps (cont.)</a:t>
            </a:r>
            <a:endParaRPr b="1" dirty="0">
              <a:latin typeface="Arial"/>
              <a:ea typeface="Arial"/>
              <a:cs typeface="Arial"/>
              <a:sym typeface="Arial"/>
            </a:endParaRPr>
          </a:p>
        </p:txBody>
      </p:sp>
      <p:sp>
        <p:nvSpPr>
          <p:cNvPr id="7" name="TextBox 6">
            <a:extLst>
              <a:ext uri="{FF2B5EF4-FFF2-40B4-BE49-F238E27FC236}">
                <a16:creationId xmlns:a16="http://schemas.microsoft.com/office/drawing/2014/main" id="{ED58CEED-DAAD-6E57-3A0F-18092753C9DC}"/>
              </a:ext>
            </a:extLst>
          </p:cNvPr>
          <p:cNvSpPr txBox="1"/>
          <p:nvPr/>
        </p:nvSpPr>
        <p:spPr>
          <a:xfrm>
            <a:off x="449135" y="1310142"/>
            <a:ext cx="8325815" cy="3046988"/>
          </a:xfrm>
          <a:prstGeom prst="rect">
            <a:avLst/>
          </a:prstGeom>
          <a:noFill/>
        </p:spPr>
        <p:txBody>
          <a:bodyPr wrap="square">
            <a:spAutoFit/>
          </a:bodyPr>
          <a:lstStyle/>
          <a:p>
            <a:pPr algn="just">
              <a:lnSpc>
                <a:spcPct val="95000"/>
              </a:lnSpc>
              <a:spcBef>
                <a:spcPts val="600"/>
              </a:spcBef>
              <a:buClr>
                <a:schemeClr val="lt1"/>
              </a:buClr>
              <a:buSzPts val="1300"/>
            </a:pPr>
            <a:r>
              <a:rPr lang="en-US" dirty="0">
                <a:solidFill>
                  <a:schemeClr val="lt1"/>
                </a:solidFill>
                <a:sym typeface="Lato"/>
              </a:rPr>
              <a:t>              </a:t>
            </a:r>
            <a:r>
              <a:rPr lang="en-US" sz="1600" b="1" dirty="0">
                <a:solidFill>
                  <a:schemeClr val="lt1"/>
                </a:solidFill>
                <a:sym typeface="Lato"/>
              </a:rPr>
              <a:t>The benefits of adopting security in DevOps:</a:t>
            </a:r>
          </a:p>
          <a:p>
            <a:pPr marL="685800" indent="-685800" algn="just">
              <a:lnSpc>
                <a:spcPct val="95000"/>
              </a:lnSpc>
              <a:spcBef>
                <a:spcPts val="600"/>
              </a:spcBef>
              <a:buClr>
                <a:schemeClr val="lt1"/>
              </a:buClr>
              <a:buSzPts val="1300"/>
              <a:buFont typeface="Wingdings" panose="05000000000000000000" pitchFamily="2" charset="2"/>
              <a:buChar char="Ø"/>
            </a:pPr>
            <a:endParaRPr lang="en-US" sz="1600" dirty="0">
              <a:solidFill>
                <a:schemeClr val="lt1"/>
              </a:solidFill>
              <a:sym typeface="Lato"/>
            </a:endParaRP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Reduction of expenses and Delivery rate increases.</a:t>
            </a: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Security, Monitoring, Deployment check, and notifying systems from the beginning.</a:t>
            </a: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It supports openness and Transparency right from the start of development.</a:t>
            </a: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Secure by Design and the ability to measure.</a:t>
            </a: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Faster Speed of recovery in the case of a security incident.</a:t>
            </a:r>
          </a:p>
          <a:p>
            <a:pPr marL="685800" indent="-685800" algn="just">
              <a:lnSpc>
                <a:spcPct val="95000"/>
              </a:lnSpc>
              <a:spcBef>
                <a:spcPts val="600"/>
              </a:spcBef>
              <a:buClr>
                <a:schemeClr val="lt1"/>
              </a:buClr>
              <a:buSzPts val="1300"/>
              <a:buFont typeface="Wingdings" panose="05000000000000000000" pitchFamily="2" charset="2"/>
              <a:buChar char="Ø"/>
            </a:pPr>
            <a:r>
              <a:rPr lang="en-US" sz="1600" dirty="0">
                <a:solidFill>
                  <a:schemeClr val="lt1"/>
                </a:solidFill>
                <a:sym typeface="Lato"/>
              </a:rPr>
              <a:t>Improving Overall Security by enabling Immutable infrastructure which further involves security automation.</a:t>
            </a:r>
          </a:p>
          <a:p>
            <a:pPr algn="just">
              <a:lnSpc>
                <a:spcPct val="95000"/>
              </a:lnSpc>
              <a:spcBef>
                <a:spcPts val="600"/>
              </a:spcBef>
              <a:buClr>
                <a:schemeClr val="lt1"/>
              </a:buClr>
              <a:buSzPts val="1300"/>
            </a:pPr>
            <a:r>
              <a:rPr lang="en-US" sz="1600" b="1" dirty="0">
                <a:solidFill>
                  <a:schemeClr val="lt1"/>
                </a:solidFill>
                <a:sym typeface="Lato"/>
              </a:rPr>
              <a:t>                                     </a:t>
            </a:r>
            <a:endParaRPr lang="en-IN" sz="1600" dirty="0">
              <a:solidFill>
                <a:schemeClr val="lt1"/>
              </a:solidFill>
              <a:sym typeface="Lato"/>
            </a:endParaRPr>
          </a:p>
        </p:txBody>
      </p:sp>
    </p:spTree>
    <p:extLst>
      <p:ext uri="{BB962C8B-B14F-4D97-AF65-F5344CB8AC3E}">
        <p14:creationId xmlns:p14="http://schemas.microsoft.com/office/powerpoint/2010/main" val="122268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383B-CEFD-3777-3D6F-05F3D609393D}"/>
              </a:ext>
            </a:extLst>
          </p:cNvPr>
          <p:cNvSpPr>
            <a:spLocks noGrp="1"/>
          </p:cNvSpPr>
          <p:nvPr>
            <p:ph type="title"/>
          </p:nvPr>
        </p:nvSpPr>
        <p:spPr>
          <a:xfrm>
            <a:off x="1297500" y="393750"/>
            <a:ext cx="7038900" cy="541915"/>
          </a:xfrm>
        </p:spPr>
        <p:txBody>
          <a:bodyPr>
            <a:normAutofit fontScale="90000"/>
          </a:bodyPr>
          <a:lstStyle/>
          <a:p>
            <a:r>
              <a:rPr lang="en-US" sz="2700" b="1" dirty="0">
                <a:latin typeface="+mn-lt"/>
              </a:rPr>
              <a:t>Benefits of Using DevOps with Cloud</a:t>
            </a:r>
            <a:br>
              <a:rPr lang="en-US" sz="2400" dirty="0">
                <a:latin typeface="+mn-lt"/>
              </a:rPr>
            </a:br>
            <a:br>
              <a:rPr lang="en-US" sz="2400" b="1" dirty="0">
                <a:latin typeface="+mn-lt"/>
              </a:rPr>
            </a:br>
            <a:endParaRPr lang="en-IN" dirty="0"/>
          </a:p>
        </p:txBody>
      </p:sp>
      <p:sp>
        <p:nvSpPr>
          <p:cNvPr id="3" name="Text Placeholder 2">
            <a:extLst>
              <a:ext uri="{FF2B5EF4-FFF2-40B4-BE49-F238E27FC236}">
                <a16:creationId xmlns:a16="http://schemas.microsoft.com/office/drawing/2014/main" id="{2B832349-92B3-1127-D43F-1341947FCEBB}"/>
              </a:ext>
            </a:extLst>
          </p:cNvPr>
          <p:cNvSpPr>
            <a:spLocks noGrp="1"/>
          </p:cNvSpPr>
          <p:nvPr>
            <p:ph type="body" idx="1"/>
          </p:nvPr>
        </p:nvSpPr>
        <p:spPr>
          <a:xfrm>
            <a:off x="807600" y="1052623"/>
            <a:ext cx="8038687" cy="4008475"/>
          </a:xfrm>
        </p:spPr>
        <p:txBody>
          <a:bodyPr>
            <a:normAutofit/>
          </a:bodyPr>
          <a:lstStyle/>
          <a:p>
            <a:pPr marL="774700" lvl="1" indent="-171450">
              <a:buFont typeface="Arial" panose="020B0604020202020204" pitchFamily="34" charset="0"/>
              <a:buChar char="•"/>
            </a:pPr>
            <a:endParaRPr lang="en-US" sz="1400" b="1" dirty="0"/>
          </a:p>
          <a:p>
            <a:pPr marL="774700" lvl="1" indent="-171450">
              <a:buFont typeface="Arial" panose="020B0604020202020204" pitchFamily="34" charset="0"/>
              <a:buChar char="•"/>
            </a:pPr>
            <a:endParaRPr lang="en-US" sz="1400" b="1" dirty="0"/>
          </a:p>
          <a:p>
            <a:pPr marL="774700" lvl="1" indent="-171450" algn="just">
              <a:buFont typeface="Arial" panose="020B0604020202020204" pitchFamily="34" charset="0"/>
              <a:buChar char="•"/>
            </a:pPr>
            <a:r>
              <a:rPr lang="en-US" sz="1400" b="1" dirty="0"/>
              <a:t>Easy Automation: </a:t>
            </a:r>
            <a:r>
              <a:rPr lang="en-US" sz="1400" dirty="0"/>
              <a:t>Automation is an important aspect of the infrastructure management. Automating processes by leveraging cloud helps to enhance the pace of automation, makes the process more reliable, error free, robust and efficient, ultimately leading to reduction in time to market.</a:t>
            </a:r>
          </a:p>
          <a:p>
            <a:pPr marL="774700" lvl="1" indent="-171450" algn="just">
              <a:buFont typeface="Arial" panose="020B0604020202020204" pitchFamily="34" charset="0"/>
              <a:buChar char="•"/>
            </a:pPr>
            <a:endParaRPr lang="en-US" sz="1400" dirty="0"/>
          </a:p>
          <a:p>
            <a:pPr marL="774700" lvl="1" indent="-171450" algn="just">
              <a:buFont typeface="Arial" panose="020B0604020202020204" pitchFamily="34" charset="0"/>
              <a:buChar char="•"/>
            </a:pPr>
            <a:r>
              <a:rPr lang="en-US" sz="1400" b="1" dirty="0"/>
              <a:t>Cloud Server Replication: </a:t>
            </a:r>
            <a:r>
              <a:rPr lang="en-US" sz="1400" dirty="0"/>
              <a:t>Every cloud provider has some backup mechanism. Even then there is a need to launch the servers manually and restore the backup on a different environment. Through DevOps, this process can be automated.</a:t>
            </a:r>
          </a:p>
        </p:txBody>
      </p:sp>
    </p:spTree>
    <p:extLst>
      <p:ext uri="{BB962C8B-B14F-4D97-AF65-F5344CB8AC3E}">
        <p14:creationId xmlns:p14="http://schemas.microsoft.com/office/powerpoint/2010/main" val="349402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Arial"/>
                <a:ea typeface="Arial"/>
                <a:cs typeface="Arial"/>
                <a:sym typeface="Arial"/>
              </a:rPr>
              <a:t>Table of Content</a:t>
            </a:r>
            <a:endParaRPr b="1">
              <a:latin typeface="Arial"/>
              <a:ea typeface="Arial"/>
              <a:cs typeface="Arial"/>
              <a:sym typeface="Arial"/>
            </a:endParaRPr>
          </a:p>
        </p:txBody>
      </p:sp>
      <p:sp>
        <p:nvSpPr>
          <p:cNvPr id="141" name="Google Shape;141;p14"/>
          <p:cNvSpPr txBox="1">
            <a:spLocks noGrp="1"/>
          </p:cNvSpPr>
          <p:nvPr>
            <p:ph type="body" idx="1"/>
          </p:nvPr>
        </p:nvSpPr>
        <p:spPr>
          <a:xfrm>
            <a:off x="1297500" y="850605"/>
            <a:ext cx="7038900" cy="4189228"/>
          </a:xfrm>
          <a:prstGeom prst="rect">
            <a:avLst/>
          </a:prstGeom>
          <a:solidFill>
            <a:schemeClr val="dk1"/>
          </a:solidFill>
        </p:spPr>
        <p:txBody>
          <a:bodyPr spcFirstLastPara="1" wrap="square" lIns="91425" tIns="91425" rIns="91425" bIns="91425" anchor="t" anchorCtr="0">
            <a:noAutofit/>
          </a:bodyPr>
          <a:lstStyle/>
          <a:p>
            <a:pPr marL="514350" lvl="0" indent="-514350" algn="l" rtl="0">
              <a:spcBef>
                <a:spcPts val="600"/>
              </a:spcBef>
              <a:spcAft>
                <a:spcPts val="0"/>
              </a:spcAft>
              <a:buFont typeface="+mj-lt"/>
              <a:buAutoNum type="arabicPeriod"/>
            </a:pPr>
            <a:r>
              <a:rPr lang="en" sz="1200" dirty="0">
                <a:latin typeface="Arial"/>
                <a:ea typeface="Arial"/>
                <a:cs typeface="Arial"/>
                <a:sym typeface="Arial"/>
              </a:rPr>
              <a:t>Introduction</a:t>
            </a:r>
            <a:endParaRPr sz="1200" dirty="0">
              <a:latin typeface="Arial"/>
              <a:ea typeface="Arial"/>
              <a:cs typeface="Arial"/>
              <a:sym typeface="Arial"/>
            </a:endParaRPr>
          </a:p>
          <a:p>
            <a:pPr marL="514350" lvl="0" indent="-514350" algn="l" rtl="0">
              <a:spcBef>
                <a:spcPts val="600"/>
              </a:spcBef>
              <a:spcAft>
                <a:spcPts val="0"/>
              </a:spcAft>
              <a:buFont typeface="+mj-lt"/>
              <a:buAutoNum type="arabicPeriod"/>
            </a:pPr>
            <a:r>
              <a:rPr lang="en" sz="1200" dirty="0">
                <a:latin typeface="Arial"/>
                <a:ea typeface="Arial"/>
                <a:cs typeface="Arial"/>
                <a:sym typeface="Arial"/>
              </a:rPr>
              <a:t>Where did DevOps come from?</a:t>
            </a:r>
            <a:endParaRPr sz="1200" dirty="0">
              <a:latin typeface="Arial"/>
              <a:ea typeface="Arial"/>
              <a:cs typeface="Arial"/>
              <a:sym typeface="Arial"/>
            </a:endParaRPr>
          </a:p>
          <a:p>
            <a:pPr marL="514350" lvl="0" indent="-514350" algn="l" rtl="0">
              <a:spcBef>
                <a:spcPts val="600"/>
              </a:spcBef>
              <a:spcAft>
                <a:spcPts val="0"/>
              </a:spcAft>
              <a:buFont typeface="+mj-lt"/>
              <a:buAutoNum type="arabicPeriod"/>
            </a:pPr>
            <a:r>
              <a:rPr lang="en" sz="1200" dirty="0">
                <a:latin typeface="Arial"/>
                <a:ea typeface="Arial"/>
                <a:cs typeface="Arial"/>
                <a:sym typeface="Arial"/>
              </a:rPr>
              <a:t>Breaking the Silos: Dev and Op</a:t>
            </a:r>
            <a:endParaRPr sz="1200" dirty="0">
              <a:latin typeface="Arial"/>
              <a:ea typeface="Arial"/>
              <a:cs typeface="Arial"/>
              <a:sym typeface="Arial"/>
            </a:endParaRPr>
          </a:p>
          <a:p>
            <a:pPr marL="514350" lvl="0" indent="-514350" algn="l" rtl="0">
              <a:spcBef>
                <a:spcPts val="600"/>
              </a:spcBef>
              <a:spcAft>
                <a:spcPts val="0"/>
              </a:spcAft>
              <a:buFont typeface="+mj-lt"/>
              <a:buAutoNum type="arabicPeriod"/>
            </a:pPr>
            <a:r>
              <a:rPr lang="en" sz="1200" dirty="0">
                <a:latin typeface="Arial"/>
                <a:ea typeface="Arial"/>
                <a:cs typeface="Arial"/>
                <a:sym typeface="Arial"/>
              </a:rPr>
              <a:t>What is DevOps?</a:t>
            </a:r>
          </a:p>
          <a:p>
            <a:pPr marL="514350" lvl="0" indent="-514350" algn="l" rtl="0">
              <a:spcBef>
                <a:spcPts val="600"/>
              </a:spcBef>
              <a:spcAft>
                <a:spcPts val="0"/>
              </a:spcAft>
              <a:buFont typeface="+mj-lt"/>
              <a:buAutoNum type="arabicPeriod"/>
            </a:pPr>
            <a:r>
              <a:rPr lang="en-US" sz="1200" dirty="0">
                <a:latin typeface="Arial"/>
                <a:ea typeface="Arial"/>
                <a:cs typeface="Arial"/>
                <a:sym typeface="Arial"/>
              </a:rPr>
              <a:t>Problems led to the creation of DevOps</a:t>
            </a:r>
          </a:p>
          <a:p>
            <a:pPr marL="514350" lvl="0" indent="-514350" algn="l" rtl="0">
              <a:spcBef>
                <a:spcPts val="600"/>
              </a:spcBef>
              <a:spcAft>
                <a:spcPts val="0"/>
              </a:spcAft>
              <a:buFont typeface="+mj-lt"/>
              <a:buAutoNum type="arabicPeriod"/>
            </a:pPr>
            <a:r>
              <a:rPr lang="en-US" sz="1200" dirty="0">
                <a:latin typeface="Arial"/>
                <a:ea typeface="Arial"/>
                <a:cs typeface="Arial"/>
                <a:sym typeface="Arial"/>
              </a:rPr>
              <a:t>Dev and Ops Challenges and Solutions</a:t>
            </a:r>
          </a:p>
          <a:p>
            <a:pPr marL="514350" lvl="0" indent="-514350" algn="l" rtl="0">
              <a:spcBef>
                <a:spcPts val="600"/>
              </a:spcBef>
              <a:spcAft>
                <a:spcPts val="0"/>
              </a:spcAft>
              <a:buFont typeface="+mj-lt"/>
              <a:buAutoNum type="arabicPeriod"/>
            </a:pPr>
            <a:r>
              <a:rPr lang="en-US" sz="1200" dirty="0">
                <a:latin typeface="Arial"/>
                <a:ea typeface="Arial"/>
                <a:cs typeface="Arial"/>
                <a:sym typeface="Arial"/>
              </a:rPr>
              <a:t>Traditional Dev and Ops versus DevOps</a:t>
            </a:r>
            <a:endParaRPr sz="1200" dirty="0">
              <a:latin typeface="Arial"/>
              <a:ea typeface="Arial"/>
              <a:cs typeface="Arial"/>
              <a:sym typeface="Arial"/>
            </a:endParaRPr>
          </a:p>
          <a:p>
            <a:pPr marL="514350" lvl="0" indent="-514350" algn="l" rtl="0">
              <a:spcBef>
                <a:spcPts val="600"/>
              </a:spcBef>
              <a:spcAft>
                <a:spcPts val="0"/>
              </a:spcAft>
              <a:buFont typeface="+mj-lt"/>
              <a:buAutoNum type="arabicPeriod"/>
            </a:pPr>
            <a:r>
              <a:rPr lang="en" sz="1200" dirty="0">
                <a:latin typeface="Arial"/>
                <a:ea typeface="Arial"/>
                <a:cs typeface="Arial"/>
                <a:sym typeface="Arial"/>
              </a:rPr>
              <a:t>DevOps Lifecycle Phases</a:t>
            </a:r>
          </a:p>
          <a:p>
            <a:pPr marL="514350" lvl="0" indent="-514350" algn="l" rtl="0">
              <a:spcBef>
                <a:spcPts val="600"/>
              </a:spcBef>
              <a:spcAft>
                <a:spcPts val="0"/>
              </a:spcAft>
              <a:buFont typeface="+mj-lt"/>
              <a:buAutoNum type="arabicPeriod"/>
            </a:pPr>
            <a:r>
              <a:rPr lang="en-US" sz="1200" dirty="0">
                <a:latin typeface="Arial"/>
                <a:ea typeface="Arial"/>
                <a:cs typeface="Arial"/>
                <a:sym typeface="Arial"/>
              </a:rPr>
              <a:t>Benefits of DevOps</a:t>
            </a:r>
          </a:p>
          <a:p>
            <a:pPr marL="514350" lvl="0" indent="-514350" algn="l" rtl="0">
              <a:spcBef>
                <a:spcPts val="600"/>
              </a:spcBef>
              <a:spcAft>
                <a:spcPts val="0"/>
              </a:spcAft>
              <a:buFont typeface="+mj-lt"/>
              <a:buAutoNum type="arabicPeriod"/>
            </a:pPr>
            <a:r>
              <a:rPr lang="en-IN" sz="1200" dirty="0">
                <a:latin typeface="Arial"/>
                <a:ea typeface="Arial"/>
                <a:cs typeface="Arial"/>
                <a:sym typeface="Arial"/>
              </a:rPr>
              <a:t>Benefits of </a:t>
            </a:r>
            <a:r>
              <a:rPr lang="en-IN" sz="1200" dirty="0" err="1">
                <a:latin typeface="Arial"/>
                <a:ea typeface="Arial"/>
                <a:cs typeface="Arial"/>
                <a:sym typeface="Arial"/>
              </a:rPr>
              <a:t>DevSecOps</a:t>
            </a:r>
            <a:endParaRPr lang="en-IN" sz="1200" dirty="0">
              <a:latin typeface="Arial"/>
              <a:ea typeface="Arial"/>
              <a:cs typeface="Arial"/>
              <a:sym typeface="Arial"/>
            </a:endParaRPr>
          </a:p>
          <a:p>
            <a:pPr marL="514350" lvl="0" indent="-514350" algn="l" rtl="0">
              <a:spcBef>
                <a:spcPts val="600"/>
              </a:spcBef>
              <a:spcAft>
                <a:spcPts val="0"/>
              </a:spcAft>
              <a:buFont typeface="+mj-lt"/>
              <a:buAutoNum type="arabicPeriod"/>
            </a:pPr>
            <a:r>
              <a:rPr lang="en-US" sz="1200" dirty="0">
                <a:latin typeface="Arial"/>
                <a:ea typeface="Arial"/>
                <a:cs typeface="Arial"/>
                <a:sym typeface="Arial"/>
              </a:rPr>
              <a:t>Benefits of Using DevOps with Cloud and Cloud Platforms</a:t>
            </a:r>
          </a:p>
          <a:p>
            <a:pPr marL="514350" lvl="0" indent="-514350" algn="l" rtl="0">
              <a:spcBef>
                <a:spcPts val="600"/>
              </a:spcBef>
              <a:spcAft>
                <a:spcPts val="0"/>
              </a:spcAft>
              <a:buFont typeface="+mj-lt"/>
              <a:buAutoNum type="arabicPeriod"/>
            </a:pPr>
            <a:r>
              <a:rPr lang="en-US" sz="1200" dirty="0">
                <a:latin typeface="Arial"/>
                <a:ea typeface="Arial"/>
                <a:cs typeface="Arial"/>
                <a:sym typeface="Arial"/>
              </a:rPr>
              <a:t>DevOps Tools</a:t>
            </a:r>
          </a:p>
          <a:p>
            <a:pPr marL="514350" lvl="0" indent="-514350" algn="l" rtl="0">
              <a:spcBef>
                <a:spcPts val="600"/>
              </a:spcBef>
              <a:spcAft>
                <a:spcPts val="0"/>
              </a:spcAft>
              <a:buFont typeface="+mj-lt"/>
              <a:buAutoNum type="arabicPeriod"/>
            </a:pPr>
            <a:r>
              <a:rPr lang="en-US" sz="1200" dirty="0">
                <a:latin typeface="Arial"/>
                <a:ea typeface="Arial"/>
                <a:cs typeface="Arial"/>
                <a:sym typeface="Arial"/>
              </a:rPr>
              <a:t>How DevOps benefits Businesses</a:t>
            </a:r>
            <a:endParaRPr sz="1200" dirty="0">
              <a:latin typeface="Arial"/>
              <a:ea typeface="Arial"/>
              <a:cs typeface="Arial"/>
              <a:sym typeface="Arial"/>
            </a:endParaRPr>
          </a:p>
          <a:p>
            <a:pPr marL="514350" lvl="0" indent="-514350" algn="l" rtl="0">
              <a:spcBef>
                <a:spcPts val="600"/>
              </a:spcBef>
              <a:spcAft>
                <a:spcPts val="0"/>
              </a:spcAft>
              <a:buFont typeface="+mj-lt"/>
              <a:buAutoNum type="arabicPeriod"/>
            </a:pPr>
            <a:r>
              <a:rPr lang="en" sz="1200" dirty="0">
                <a:latin typeface="Arial"/>
                <a:ea typeface="Arial"/>
                <a:cs typeface="Arial"/>
                <a:sym typeface="Arial"/>
              </a:rPr>
              <a:t>Final Thoughts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383B-CEFD-3777-3D6F-05F3D609393D}"/>
              </a:ext>
            </a:extLst>
          </p:cNvPr>
          <p:cNvSpPr>
            <a:spLocks noGrp="1"/>
          </p:cNvSpPr>
          <p:nvPr>
            <p:ph type="title"/>
          </p:nvPr>
        </p:nvSpPr>
        <p:spPr>
          <a:xfrm>
            <a:off x="1297500" y="393750"/>
            <a:ext cx="7038900" cy="541915"/>
          </a:xfrm>
        </p:spPr>
        <p:txBody>
          <a:bodyPr>
            <a:normAutofit fontScale="90000"/>
          </a:bodyPr>
          <a:lstStyle/>
          <a:p>
            <a:r>
              <a:rPr lang="en-US" sz="2400" b="1" dirty="0">
                <a:latin typeface="+mn-lt"/>
              </a:rPr>
              <a:t>Benefits of Using DevOps with Cloud (cont.)</a:t>
            </a:r>
            <a:br>
              <a:rPr lang="en-US" sz="2400" b="1" dirty="0">
                <a:latin typeface="+mn-lt"/>
              </a:rPr>
            </a:br>
            <a:endParaRPr lang="en-IN" dirty="0"/>
          </a:p>
        </p:txBody>
      </p:sp>
      <p:sp>
        <p:nvSpPr>
          <p:cNvPr id="3" name="Text Placeholder 2">
            <a:extLst>
              <a:ext uri="{FF2B5EF4-FFF2-40B4-BE49-F238E27FC236}">
                <a16:creationId xmlns:a16="http://schemas.microsoft.com/office/drawing/2014/main" id="{2B832349-92B3-1127-D43F-1341947FCEBB}"/>
              </a:ext>
            </a:extLst>
          </p:cNvPr>
          <p:cNvSpPr>
            <a:spLocks noGrp="1"/>
          </p:cNvSpPr>
          <p:nvPr>
            <p:ph type="body" idx="1"/>
          </p:nvPr>
        </p:nvSpPr>
        <p:spPr>
          <a:xfrm>
            <a:off x="807600" y="1137688"/>
            <a:ext cx="8038687" cy="3543085"/>
          </a:xfrm>
        </p:spPr>
        <p:txBody>
          <a:bodyPr>
            <a:normAutofit/>
          </a:bodyPr>
          <a:lstStyle/>
          <a:p>
            <a:pPr algn="just">
              <a:buFont typeface="Arial" panose="020B0604020202020204" pitchFamily="34" charset="0"/>
              <a:buChar char="•"/>
            </a:pPr>
            <a:r>
              <a:rPr lang="en-US" sz="1400" b="1" dirty="0"/>
              <a:t>Effective Monitoring: </a:t>
            </a:r>
            <a:r>
              <a:rPr lang="en-US" sz="1400" dirty="0"/>
              <a:t>DevOps can trigger custom alarms and various monitoring alerts enabling you to utilize resources more effectively.</a:t>
            </a:r>
          </a:p>
          <a:p>
            <a:pPr algn="just">
              <a:buFont typeface="Arial" panose="020B0604020202020204" pitchFamily="34" charset="0"/>
              <a:buChar char="•"/>
            </a:pPr>
            <a:endParaRPr lang="en-US" sz="1400" dirty="0"/>
          </a:p>
          <a:p>
            <a:pPr algn="just">
              <a:buFont typeface="Arial" panose="020B0604020202020204" pitchFamily="34" charset="0"/>
              <a:buChar char="•"/>
            </a:pPr>
            <a:r>
              <a:rPr lang="en-US" sz="1400" b="1" dirty="0"/>
              <a:t>Orchestration: </a:t>
            </a:r>
            <a:r>
              <a:rPr lang="en-US" sz="1400" dirty="0"/>
              <a:t>The Orchestration is a specialized way of automation. Orchestration tools such as Chef, Puppet and Ansible are some of the intelligent tools in the market. They are independent of any of the cloud providers and have their own defined standards, but could be easily integrated with all the leading cloud providers.  Integrating with cloud provides additional benefits such as automated server provisioning, auto-scaling and so on.</a:t>
            </a:r>
          </a:p>
          <a:p>
            <a:pPr algn="just">
              <a:buFont typeface="Arial" panose="020B0604020202020204" pitchFamily="34" charset="0"/>
              <a:buChar char="•"/>
            </a:pPr>
            <a:endParaRPr lang="en-US" sz="1400" dirty="0"/>
          </a:p>
          <a:p>
            <a:pPr algn="just">
              <a:buFont typeface="Arial" panose="020B0604020202020204" pitchFamily="34" charset="0"/>
              <a:buChar char="•"/>
            </a:pPr>
            <a:r>
              <a:rPr lang="en-US" sz="1400" b="1" dirty="0"/>
              <a:t>Rapid Deployment: </a:t>
            </a:r>
            <a:r>
              <a:rPr lang="en-US" sz="1400" dirty="0"/>
              <a:t>DevOps focuses on solving the infrastructural problems with latest tools by building custom logic and writing capabilities. DevOps helps to automate the whole process using single click build tools that interact with the cloud services and get the tasks done without any errors. </a:t>
            </a:r>
            <a:endParaRPr lang="en-IN" sz="1400" dirty="0"/>
          </a:p>
        </p:txBody>
      </p:sp>
    </p:spTree>
    <p:extLst>
      <p:ext uri="{BB962C8B-B14F-4D97-AF65-F5344CB8AC3E}">
        <p14:creationId xmlns:p14="http://schemas.microsoft.com/office/powerpoint/2010/main" val="184755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4B48-EF96-5251-15DE-B81F6A28A2C1}"/>
              </a:ext>
            </a:extLst>
          </p:cNvPr>
          <p:cNvSpPr>
            <a:spLocks noGrp="1"/>
          </p:cNvSpPr>
          <p:nvPr>
            <p:ph type="title"/>
          </p:nvPr>
        </p:nvSpPr>
        <p:spPr>
          <a:xfrm>
            <a:off x="1297500" y="393750"/>
            <a:ext cx="7038900" cy="499385"/>
          </a:xfrm>
        </p:spPr>
        <p:txBody>
          <a:bodyPr>
            <a:noAutofit/>
          </a:bodyPr>
          <a:lstStyle/>
          <a:p>
            <a:pPr marL="146050" indent="0">
              <a:buNone/>
            </a:pPr>
            <a:r>
              <a:rPr lang="en-US" sz="2400" b="1" dirty="0">
                <a:latin typeface="+mn-lt"/>
              </a:rPr>
              <a:t>Cloud: Amazon Web Services(AWS)</a:t>
            </a:r>
          </a:p>
        </p:txBody>
      </p:sp>
      <p:sp>
        <p:nvSpPr>
          <p:cNvPr id="3" name="Text Placeholder 2">
            <a:extLst>
              <a:ext uri="{FF2B5EF4-FFF2-40B4-BE49-F238E27FC236}">
                <a16:creationId xmlns:a16="http://schemas.microsoft.com/office/drawing/2014/main" id="{63F91EC0-10BC-8DE0-4B15-7C3EEC8ED236}"/>
              </a:ext>
            </a:extLst>
          </p:cNvPr>
          <p:cNvSpPr>
            <a:spLocks noGrp="1"/>
          </p:cNvSpPr>
          <p:nvPr>
            <p:ph type="body" idx="1"/>
          </p:nvPr>
        </p:nvSpPr>
        <p:spPr>
          <a:xfrm>
            <a:off x="1095153" y="893135"/>
            <a:ext cx="7887475" cy="3997842"/>
          </a:xfrm>
        </p:spPr>
        <p:txBody>
          <a:bodyPr>
            <a:noAutofit/>
          </a:bodyPr>
          <a:lstStyle/>
          <a:p>
            <a:pPr algn="just">
              <a:buFont typeface="Wingdings" panose="05000000000000000000" pitchFamily="2" charset="2"/>
              <a:buChar char="Ø"/>
            </a:pPr>
            <a:r>
              <a:rPr lang="en-US" sz="1400" dirty="0">
                <a:latin typeface="+mn-lt"/>
              </a:rPr>
              <a:t>AWS is the safest cloud service platform offering </a:t>
            </a:r>
          </a:p>
          <a:p>
            <a:pPr marL="146050" indent="0" algn="just">
              <a:buNone/>
            </a:pPr>
            <a:r>
              <a:rPr lang="en-US" sz="1400" dirty="0">
                <a:latin typeface="+mn-lt"/>
              </a:rPr>
              <a:t>       a wide range of infrastructure services like database </a:t>
            </a:r>
          </a:p>
          <a:p>
            <a:pPr marL="146050" indent="0" algn="just">
              <a:buNone/>
            </a:pPr>
            <a:r>
              <a:rPr lang="en-US" sz="1400" dirty="0">
                <a:latin typeface="+mn-lt"/>
              </a:rPr>
              <a:t>       storage, computing power, networking etc.</a:t>
            </a:r>
          </a:p>
          <a:p>
            <a:pPr algn="just">
              <a:buFont typeface="Wingdings" panose="05000000000000000000" pitchFamily="2" charset="2"/>
              <a:buChar char="Ø"/>
            </a:pPr>
            <a:r>
              <a:rPr lang="en-US" sz="1400" dirty="0">
                <a:latin typeface="+mn-lt"/>
              </a:rPr>
              <a:t>By using more than 175 services in AWS, Users are </a:t>
            </a:r>
          </a:p>
          <a:p>
            <a:pPr marL="146050" indent="0" algn="just">
              <a:buNone/>
            </a:pPr>
            <a:r>
              <a:rPr lang="en-US" sz="1400" dirty="0">
                <a:latin typeface="+mn-lt"/>
              </a:rPr>
              <a:t>       able to build scalable, complicated and flexible applications.</a:t>
            </a:r>
          </a:p>
          <a:p>
            <a:pPr algn="just">
              <a:buFont typeface="Wingdings" panose="05000000000000000000" pitchFamily="2" charset="2"/>
              <a:buChar char="Ø"/>
            </a:pPr>
            <a:r>
              <a:rPr lang="en-US" sz="1400" dirty="0">
                <a:latin typeface="+mn-lt"/>
              </a:rPr>
              <a:t>AWS has 55 availability zones with 8 more on the way.</a:t>
            </a:r>
          </a:p>
          <a:p>
            <a:pPr algn="just">
              <a:buFont typeface="Wingdings" panose="05000000000000000000" pitchFamily="2" charset="2"/>
              <a:buChar char="Ø"/>
            </a:pPr>
            <a:r>
              <a:rPr lang="en-US" sz="1400" dirty="0">
                <a:latin typeface="+mn-lt"/>
              </a:rPr>
              <a:t>One can experience AWS and do hands-on using</a:t>
            </a:r>
          </a:p>
          <a:p>
            <a:pPr marL="146050" indent="0" algn="just">
              <a:buNone/>
            </a:pPr>
            <a:r>
              <a:rPr lang="en-US" sz="1400" dirty="0">
                <a:latin typeface="+mn-lt"/>
              </a:rPr>
              <a:t>       free-tier services.</a:t>
            </a:r>
          </a:p>
          <a:p>
            <a:pPr algn="just">
              <a:buFont typeface="Wingdings" panose="05000000000000000000" pitchFamily="2" charset="2"/>
              <a:buChar char="Ø"/>
            </a:pPr>
            <a:r>
              <a:rPr lang="en-US" sz="1400" dirty="0">
                <a:latin typeface="+mn-lt"/>
              </a:rPr>
              <a:t>Some popular clients of AWS include:</a:t>
            </a:r>
          </a:p>
          <a:p>
            <a:pPr marL="774700" lvl="1" indent="-171450" algn="just">
              <a:buFont typeface="Arial" panose="020B0604020202020204" pitchFamily="34" charset="0"/>
              <a:buChar char="•"/>
            </a:pPr>
            <a:r>
              <a:rPr lang="en-US" sz="1400" dirty="0">
                <a:latin typeface="+mn-lt"/>
              </a:rPr>
              <a:t>Netflix</a:t>
            </a:r>
          </a:p>
          <a:p>
            <a:pPr marL="774700" lvl="1" indent="-171450" algn="just">
              <a:buFont typeface="Arial" panose="020B0604020202020204" pitchFamily="34" charset="0"/>
              <a:buChar char="•"/>
            </a:pPr>
            <a:r>
              <a:rPr lang="en-US" sz="1400" dirty="0">
                <a:latin typeface="+mn-lt"/>
              </a:rPr>
              <a:t>Facebook</a:t>
            </a:r>
          </a:p>
          <a:p>
            <a:pPr marL="774700" lvl="1" indent="-171450" algn="just">
              <a:buFont typeface="Arial" panose="020B0604020202020204" pitchFamily="34" charset="0"/>
              <a:buChar char="•"/>
            </a:pPr>
            <a:r>
              <a:rPr lang="en-US" sz="1400" dirty="0">
                <a:latin typeface="+mn-lt"/>
              </a:rPr>
              <a:t>LinkedIn</a:t>
            </a:r>
          </a:p>
        </p:txBody>
      </p:sp>
      <p:pic>
        <p:nvPicPr>
          <p:cNvPr id="9" name="Picture 8">
            <a:extLst>
              <a:ext uri="{FF2B5EF4-FFF2-40B4-BE49-F238E27FC236}">
                <a16:creationId xmlns:a16="http://schemas.microsoft.com/office/drawing/2014/main" id="{31E03B14-7223-144B-5509-B8BA3714FBCD}"/>
              </a:ext>
            </a:extLst>
          </p:cNvPr>
          <p:cNvPicPr>
            <a:picLocks noChangeAspect="1"/>
          </p:cNvPicPr>
          <p:nvPr/>
        </p:nvPicPr>
        <p:blipFill>
          <a:blip r:embed="rId2"/>
          <a:stretch>
            <a:fillRect/>
          </a:stretch>
        </p:blipFill>
        <p:spPr>
          <a:xfrm>
            <a:off x="6656756" y="2047598"/>
            <a:ext cx="1933575" cy="1688916"/>
          </a:xfrm>
          <a:prstGeom prst="rect">
            <a:avLst/>
          </a:prstGeom>
        </p:spPr>
      </p:pic>
    </p:spTree>
    <p:extLst>
      <p:ext uri="{BB962C8B-B14F-4D97-AF65-F5344CB8AC3E}">
        <p14:creationId xmlns:p14="http://schemas.microsoft.com/office/powerpoint/2010/main" val="146880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180-7187-FA07-734D-840F9B9C9662}"/>
              </a:ext>
            </a:extLst>
          </p:cNvPr>
          <p:cNvSpPr>
            <a:spLocks noGrp="1"/>
          </p:cNvSpPr>
          <p:nvPr>
            <p:ph type="title"/>
          </p:nvPr>
        </p:nvSpPr>
        <p:spPr>
          <a:xfrm>
            <a:off x="1297500" y="393750"/>
            <a:ext cx="7038900" cy="616343"/>
          </a:xfrm>
        </p:spPr>
        <p:txBody>
          <a:bodyPr>
            <a:normAutofit/>
          </a:bodyPr>
          <a:lstStyle/>
          <a:p>
            <a:r>
              <a:rPr lang="en-IN" b="1" dirty="0">
                <a:latin typeface="+mn-lt"/>
              </a:rPr>
              <a:t>Microsoft Azure</a:t>
            </a:r>
          </a:p>
        </p:txBody>
      </p:sp>
      <p:sp>
        <p:nvSpPr>
          <p:cNvPr id="3" name="Text Placeholder 2">
            <a:extLst>
              <a:ext uri="{FF2B5EF4-FFF2-40B4-BE49-F238E27FC236}">
                <a16:creationId xmlns:a16="http://schemas.microsoft.com/office/drawing/2014/main" id="{6F7D63E1-1F15-EBCC-8597-D02827B09B6A}"/>
              </a:ext>
            </a:extLst>
          </p:cNvPr>
          <p:cNvSpPr>
            <a:spLocks noGrp="1"/>
          </p:cNvSpPr>
          <p:nvPr>
            <p:ph type="body" idx="1"/>
          </p:nvPr>
        </p:nvSpPr>
        <p:spPr>
          <a:xfrm>
            <a:off x="1212112" y="861237"/>
            <a:ext cx="7474688" cy="3888513"/>
          </a:xfrm>
        </p:spPr>
        <p:txBody>
          <a:bodyPr>
            <a:normAutofit/>
          </a:bodyPr>
          <a:lstStyle/>
          <a:p>
            <a:pPr algn="just">
              <a:buFont typeface="Wingdings" panose="05000000000000000000" pitchFamily="2" charset="2"/>
              <a:buChar char="Ø"/>
            </a:pPr>
            <a:r>
              <a:rPr lang="en-US" sz="1400" dirty="0">
                <a:latin typeface="+mn-lt"/>
              </a:rPr>
              <a:t>Azure is a cloud computing service created by Microsoft. It is a collection of various cloud computing services, including remotely hosted and managed versions of proprietary Microsoft technologies, and open technologies.</a:t>
            </a:r>
          </a:p>
          <a:p>
            <a:pPr algn="just">
              <a:buFont typeface="Wingdings" panose="05000000000000000000" pitchFamily="2" charset="2"/>
              <a:buChar char="Ø"/>
            </a:pPr>
            <a:r>
              <a:rPr lang="en-US" sz="1400" dirty="0">
                <a:latin typeface="+mn-lt"/>
              </a:rPr>
              <a:t>It is used for deploying, designing and managing the applications through a worldwide network.</a:t>
            </a:r>
          </a:p>
          <a:p>
            <a:pPr algn="just">
              <a:buFont typeface="Wingdings" panose="05000000000000000000" pitchFamily="2" charset="2"/>
              <a:buChar char="Ø"/>
            </a:pPr>
            <a:r>
              <a:rPr lang="en-US" sz="1400" dirty="0">
                <a:latin typeface="+mn-lt"/>
              </a:rPr>
              <a:t>Was known as Windows Azure, previously.</a:t>
            </a:r>
          </a:p>
          <a:p>
            <a:pPr algn="just">
              <a:buFont typeface="Wingdings" panose="05000000000000000000" pitchFamily="2" charset="2"/>
              <a:buChar char="Ø"/>
            </a:pPr>
            <a:r>
              <a:rPr lang="en-US" sz="1400" dirty="0">
                <a:latin typeface="+mn-lt"/>
              </a:rPr>
              <a:t>Supports various operating systems, databases, tools, programming languages and frameworks etc.</a:t>
            </a:r>
          </a:p>
          <a:p>
            <a:pPr algn="just">
              <a:buFont typeface="Wingdings" panose="05000000000000000000" pitchFamily="2" charset="2"/>
              <a:buChar char="Ø"/>
            </a:pPr>
            <a:r>
              <a:rPr lang="en-US" sz="1400" dirty="0">
                <a:latin typeface="+mn-lt"/>
              </a:rPr>
              <a:t>Azure has 44 availability zones with 12 more on the way.</a:t>
            </a:r>
          </a:p>
          <a:p>
            <a:pPr algn="just">
              <a:buFont typeface="Wingdings" panose="05000000000000000000" pitchFamily="2" charset="2"/>
              <a:buChar char="Ø"/>
            </a:pPr>
            <a:r>
              <a:rPr lang="en-US" sz="1400" dirty="0">
                <a:latin typeface="+mn-lt"/>
              </a:rPr>
              <a:t>A free trial for 30 days is available.</a:t>
            </a:r>
          </a:p>
          <a:p>
            <a:pPr algn="just">
              <a:buFont typeface="Wingdings" panose="05000000000000000000" pitchFamily="2" charset="2"/>
              <a:buChar char="Ø"/>
            </a:pPr>
            <a:r>
              <a:rPr lang="en-US" sz="1400" dirty="0">
                <a:latin typeface="+mn-lt"/>
              </a:rPr>
              <a:t>Some popular clients of Azure include:</a:t>
            </a:r>
          </a:p>
          <a:p>
            <a:pPr marL="774700" lvl="1" indent="-171450" algn="just">
              <a:buFont typeface="Arial" panose="020B0604020202020204" pitchFamily="34" charset="0"/>
              <a:buChar char="•"/>
            </a:pPr>
            <a:r>
              <a:rPr lang="en-US" sz="1400" dirty="0">
                <a:latin typeface="+mn-lt"/>
              </a:rPr>
              <a:t>Samsung</a:t>
            </a:r>
          </a:p>
          <a:p>
            <a:pPr marL="774700" lvl="1" indent="-171450" algn="just">
              <a:buFont typeface="Arial" panose="020B0604020202020204" pitchFamily="34" charset="0"/>
              <a:buChar char="•"/>
            </a:pPr>
            <a:r>
              <a:rPr lang="en-US" sz="1400" dirty="0">
                <a:latin typeface="+mn-lt"/>
              </a:rPr>
              <a:t>HP</a:t>
            </a:r>
          </a:p>
          <a:p>
            <a:pPr marL="774700" lvl="1" indent="-171450" algn="just">
              <a:buFont typeface="Arial" panose="020B0604020202020204" pitchFamily="34" charset="0"/>
              <a:buChar char="•"/>
            </a:pPr>
            <a:r>
              <a:rPr lang="en-US" sz="1400" dirty="0">
                <a:latin typeface="+mn-lt"/>
              </a:rPr>
              <a:t>Adobe</a:t>
            </a:r>
            <a:endParaRPr lang="en-IN" sz="1400" dirty="0">
              <a:latin typeface="+mn-lt"/>
            </a:endParaRPr>
          </a:p>
        </p:txBody>
      </p:sp>
      <p:pic>
        <p:nvPicPr>
          <p:cNvPr id="5" name="Picture 4">
            <a:extLst>
              <a:ext uri="{FF2B5EF4-FFF2-40B4-BE49-F238E27FC236}">
                <a16:creationId xmlns:a16="http://schemas.microsoft.com/office/drawing/2014/main" id="{6BF6F1D2-F065-7993-DFE3-0CF56A9EFACC}"/>
              </a:ext>
            </a:extLst>
          </p:cNvPr>
          <p:cNvPicPr>
            <a:picLocks noChangeAspect="1"/>
          </p:cNvPicPr>
          <p:nvPr/>
        </p:nvPicPr>
        <p:blipFill>
          <a:blip r:embed="rId2"/>
          <a:stretch>
            <a:fillRect/>
          </a:stretch>
        </p:blipFill>
        <p:spPr>
          <a:xfrm>
            <a:off x="5276850" y="3477732"/>
            <a:ext cx="3409950" cy="952500"/>
          </a:xfrm>
          <a:prstGeom prst="rect">
            <a:avLst/>
          </a:prstGeom>
        </p:spPr>
      </p:pic>
    </p:spTree>
    <p:extLst>
      <p:ext uri="{BB962C8B-B14F-4D97-AF65-F5344CB8AC3E}">
        <p14:creationId xmlns:p14="http://schemas.microsoft.com/office/powerpoint/2010/main" val="39419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F180-7187-FA07-734D-840F9B9C9662}"/>
              </a:ext>
            </a:extLst>
          </p:cNvPr>
          <p:cNvSpPr>
            <a:spLocks noGrp="1"/>
          </p:cNvSpPr>
          <p:nvPr>
            <p:ph type="title"/>
          </p:nvPr>
        </p:nvSpPr>
        <p:spPr>
          <a:xfrm>
            <a:off x="1297500" y="393750"/>
            <a:ext cx="7038900" cy="616343"/>
          </a:xfrm>
        </p:spPr>
        <p:txBody>
          <a:bodyPr>
            <a:normAutofit/>
          </a:bodyPr>
          <a:lstStyle/>
          <a:p>
            <a:r>
              <a:rPr lang="en-IN" b="1" dirty="0">
                <a:latin typeface="+mn-lt"/>
              </a:rPr>
              <a:t>Google Cloud Platform</a:t>
            </a:r>
          </a:p>
        </p:txBody>
      </p:sp>
      <p:sp>
        <p:nvSpPr>
          <p:cNvPr id="3" name="Text Placeholder 2">
            <a:extLst>
              <a:ext uri="{FF2B5EF4-FFF2-40B4-BE49-F238E27FC236}">
                <a16:creationId xmlns:a16="http://schemas.microsoft.com/office/drawing/2014/main" id="{6F7D63E1-1F15-EBCC-8597-D02827B09B6A}"/>
              </a:ext>
            </a:extLst>
          </p:cNvPr>
          <p:cNvSpPr>
            <a:spLocks noGrp="1"/>
          </p:cNvSpPr>
          <p:nvPr>
            <p:ph type="body" idx="1"/>
          </p:nvPr>
        </p:nvSpPr>
        <p:spPr>
          <a:xfrm>
            <a:off x="1190847" y="1010093"/>
            <a:ext cx="7474688" cy="3888513"/>
          </a:xfrm>
        </p:spPr>
        <p:txBody>
          <a:bodyPr>
            <a:normAutofit/>
          </a:bodyPr>
          <a:lstStyle/>
          <a:p>
            <a:pPr>
              <a:buFont typeface="Wingdings" panose="05000000000000000000" pitchFamily="2" charset="2"/>
              <a:buChar char="Ø"/>
            </a:pPr>
            <a:r>
              <a:rPr lang="en-US" sz="1400" dirty="0">
                <a:latin typeface="+mn-lt"/>
              </a:rPr>
              <a:t>GCP uses resources located at Google data centers.</a:t>
            </a:r>
          </a:p>
          <a:p>
            <a:pPr>
              <a:buFont typeface="Wingdings" panose="05000000000000000000" pitchFamily="2" charset="2"/>
              <a:buChar char="Ø"/>
            </a:pPr>
            <a:r>
              <a:rPr lang="en-US" sz="1400" dirty="0">
                <a:latin typeface="+mn-lt"/>
              </a:rPr>
              <a:t>GCP is an integrated storage for live data, used by developers and enterprises.</a:t>
            </a:r>
          </a:p>
          <a:p>
            <a:pPr>
              <a:buFont typeface="Wingdings" panose="05000000000000000000" pitchFamily="2" charset="2"/>
              <a:buChar char="Ø"/>
            </a:pPr>
            <a:r>
              <a:rPr lang="en-US" sz="1400" dirty="0">
                <a:latin typeface="+mn-lt"/>
              </a:rPr>
              <a:t>Apart from the free trial, GCP offers various flexible Pay-As-You-Go payment plans.</a:t>
            </a:r>
          </a:p>
          <a:p>
            <a:pPr>
              <a:buFont typeface="Wingdings" panose="05000000000000000000" pitchFamily="2" charset="2"/>
              <a:buChar char="Ø"/>
            </a:pPr>
            <a:r>
              <a:rPr lang="en-US" sz="1400" dirty="0">
                <a:latin typeface="+mn-lt"/>
              </a:rPr>
              <a:t>Regions are available in Asia, Australia, </a:t>
            </a:r>
          </a:p>
          <a:p>
            <a:pPr marL="146050" indent="0">
              <a:buNone/>
            </a:pPr>
            <a:r>
              <a:rPr lang="en-US" sz="1400" dirty="0">
                <a:latin typeface="+mn-lt"/>
              </a:rPr>
              <a:t>      Europe, North America, and South </a:t>
            </a:r>
          </a:p>
          <a:p>
            <a:pPr marL="146050" indent="0">
              <a:buNone/>
            </a:pPr>
            <a:r>
              <a:rPr lang="en-US" sz="1400" dirty="0">
                <a:latin typeface="+mn-lt"/>
              </a:rPr>
              <a:t>      America. Each region is a collection of </a:t>
            </a:r>
          </a:p>
          <a:p>
            <a:pPr marL="146050" indent="0">
              <a:buNone/>
            </a:pPr>
            <a:r>
              <a:rPr lang="en-US" sz="1400" dirty="0">
                <a:latin typeface="+mn-lt"/>
              </a:rPr>
              <a:t>      zones, which are isolated from each other</a:t>
            </a:r>
          </a:p>
          <a:p>
            <a:pPr marL="146050" indent="0">
              <a:buNone/>
            </a:pPr>
            <a:r>
              <a:rPr lang="en-US" sz="1400" dirty="0">
                <a:latin typeface="+mn-lt"/>
              </a:rPr>
              <a:t>      within the region.</a:t>
            </a:r>
          </a:p>
          <a:p>
            <a:pPr>
              <a:buFont typeface="Wingdings" panose="05000000000000000000" pitchFamily="2" charset="2"/>
              <a:buChar char="Ø"/>
            </a:pPr>
            <a:r>
              <a:rPr lang="en-US" sz="1400" dirty="0">
                <a:latin typeface="+mn-lt"/>
              </a:rPr>
              <a:t>Some popular clients of Azure include:</a:t>
            </a:r>
          </a:p>
          <a:p>
            <a:pPr marL="774700" lvl="1" indent="-171450">
              <a:buFont typeface="Arial" panose="020B0604020202020204" pitchFamily="34" charset="0"/>
              <a:buChar char="•"/>
            </a:pPr>
            <a:r>
              <a:rPr lang="en-US" sz="1400" dirty="0">
                <a:latin typeface="+mn-lt"/>
              </a:rPr>
              <a:t>Target</a:t>
            </a:r>
          </a:p>
          <a:p>
            <a:pPr marL="774700" lvl="1" indent="-171450">
              <a:buFont typeface="Arial" panose="020B0604020202020204" pitchFamily="34" charset="0"/>
              <a:buChar char="•"/>
            </a:pPr>
            <a:r>
              <a:rPr lang="en-US" sz="1400" dirty="0">
                <a:latin typeface="+mn-lt"/>
              </a:rPr>
              <a:t>Goldman Sachs</a:t>
            </a:r>
          </a:p>
          <a:p>
            <a:pPr marL="774700" lvl="1" indent="-171450">
              <a:buFont typeface="Arial" panose="020B0604020202020204" pitchFamily="34" charset="0"/>
              <a:buChar char="•"/>
            </a:pPr>
            <a:r>
              <a:rPr lang="en-US" sz="1400" dirty="0">
                <a:latin typeface="+mn-lt"/>
              </a:rPr>
              <a:t>Major League Baseball</a:t>
            </a:r>
            <a:endParaRPr lang="en-IN" sz="1400" dirty="0">
              <a:latin typeface="+mn-lt"/>
            </a:endParaRPr>
          </a:p>
        </p:txBody>
      </p:sp>
      <p:pic>
        <p:nvPicPr>
          <p:cNvPr id="6" name="Picture 5">
            <a:extLst>
              <a:ext uri="{FF2B5EF4-FFF2-40B4-BE49-F238E27FC236}">
                <a16:creationId xmlns:a16="http://schemas.microsoft.com/office/drawing/2014/main" id="{7D4A2E68-ED3E-EDA6-9B65-E88F3967BFD9}"/>
              </a:ext>
            </a:extLst>
          </p:cNvPr>
          <p:cNvPicPr>
            <a:picLocks noChangeAspect="1"/>
          </p:cNvPicPr>
          <p:nvPr/>
        </p:nvPicPr>
        <p:blipFill>
          <a:blip r:embed="rId2"/>
          <a:stretch>
            <a:fillRect/>
          </a:stretch>
        </p:blipFill>
        <p:spPr>
          <a:xfrm>
            <a:off x="5196442" y="2106624"/>
            <a:ext cx="3384033" cy="847725"/>
          </a:xfrm>
          <a:prstGeom prst="rect">
            <a:avLst/>
          </a:prstGeom>
        </p:spPr>
      </p:pic>
    </p:spTree>
    <p:extLst>
      <p:ext uri="{BB962C8B-B14F-4D97-AF65-F5344CB8AC3E}">
        <p14:creationId xmlns:p14="http://schemas.microsoft.com/office/powerpoint/2010/main" val="3068612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C325-477D-5CD3-A7ED-F52A47D87FC0}"/>
              </a:ext>
            </a:extLst>
          </p:cNvPr>
          <p:cNvSpPr>
            <a:spLocks noGrp="1"/>
          </p:cNvSpPr>
          <p:nvPr>
            <p:ph type="title"/>
          </p:nvPr>
        </p:nvSpPr>
        <p:spPr>
          <a:xfrm>
            <a:off x="1297500" y="393750"/>
            <a:ext cx="7038900" cy="499385"/>
          </a:xfrm>
        </p:spPr>
        <p:txBody>
          <a:bodyPr>
            <a:noAutofit/>
          </a:bodyPr>
          <a:lstStyle/>
          <a:p>
            <a:r>
              <a:rPr lang="en-IN" b="1" dirty="0">
                <a:latin typeface="+mj-lt"/>
              </a:rPr>
              <a:t>DevOps Tools</a:t>
            </a:r>
          </a:p>
        </p:txBody>
      </p:sp>
      <p:graphicFrame>
        <p:nvGraphicFramePr>
          <p:cNvPr id="4" name="Table 4">
            <a:extLst>
              <a:ext uri="{FF2B5EF4-FFF2-40B4-BE49-F238E27FC236}">
                <a16:creationId xmlns:a16="http://schemas.microsoft.com/office/drawing/2014/main" id="{7F0949E1-73BA-8CB0-5342-FB52749E51D4}"/>
              </a:ext>
            </a:extLst>
          </p:cNvPr>
          <p:cNvGraphicFramePr>
            <a:graphicFrameLocks noGrp="1"/>
          </p:cNvGraphicFramePr>
          <p:nvPr>
            <p:extLst>
              <p:ext uri="{D42A27DB-BD31-4B8C-83A1-F6EECF244321}">
                <p14:modId xmlns:p14="http://schemas.microsoft.com/office/powerpoint/2010/main" val="1036481423"/>
              </p:ext>
            </p:extLst>
          </p:nvPr>
        </p:nvGraphicFramePr>
        <p:xfrm>
          <a:off x="1116417" y="1041991"/>
          <a:ext cx="7906755" cy="3456021"/>
        </p:xfrm>
        <a:graphic>
          <a:graphicData uri="http://schemas.openxmlformats.org/drawingml/2006/table">
            <a:tbl>
              <a:tblPr firstRow="1" bandRow="1">
                <a:tableStyleId>{C083E6E3-FA7D-4D7B-A595-EF9225AFEA82}</a:tableStyleId>
              </a:tblPr>
              <a:tblGrid>
                <a:gridCol w="866189">
                  <a:extLst>
                    <a:ext uri="{9D8B030D-6E8A-4147-A177-3AD203B41FA5}">
                      <a16:colId xmlns:a16="http://schemas.microsoft.com/office/drawing/2014/main" val="513536088"/>
                    </a:ext>
                  </a:extLst>
                </a:gridCol>
                <a:gridCol w="5568055">
                  <a:extLst>
                    <a:ext uri="{9D8B030D-6E8A-4147-A177-3AD203B41FA5}">
                      <a16:colId xmlns:a16="http://schemas.microsoft.com/office/drawing/2014/main" val="1615403470"/>
                    </a:ext>
                  </a:extLst>
                </a:gridCol>
                <a:gridCol w="1472511">
                  <a:extLst>
                    <a:ext uri="{9D8B030D-6E8A-4147-A177-3AD203B41FA5}">
                      <a16:colId xmlns:a16="http://schemas.microsoft.com/office/drawing/2014/main" val="4000074661"/>
                    </a:ext>
                  </a:extLst>
                </a:gridCol>
              </a:tblGrid>
              <a:tr h="765927">
                <a:tc>
                  <a:txBody>
                    <a:bodyPr/>
                    <a:lstStyle/>
                    <a:p>
                      <a:r>
                        <a:rPr lang="en-IN" dirty="0">
                          <a:solidFill>
                            <a:schemeClr val="bg1"/>
                          </a:solidFill>
                        </a:rPr>
                        <a:t>Tools</a:t>
                      </a:r>
                    </a:p>
                  </a:txBody>
                  <a:tcPr/>
                </a:tc>
                <a:tc>
                  <a:txBody>
                    <a:bodyPr/>
                    <a:lstStyle/>
                    <a:p>
                      <a:r>
                        <a:rPr lang="en-IN" dirty="0">
                          <a:solidFill>
                            <a:schemeClr val="bg1"/>
                          </a:solidFill>
                        </a:rPr>
                        <a:t>Description</a:t>
                      </a:r>
                    </a:p>
                  </a:txBody>
                  <a:tcPr/>
                </a:tc>
                <a:tc>
                  <a:txBody>
                    <a:bodyPr/>
                    <a:lstStyle/>
                    <a:p>
                      <a:r>
                        <a:rPr lang="en-IN" dirty="0">
                          <a:solidFill>
                            <a:schemeClr val="bg1"/>
                          </a:solidFill>
                        </a:rPr>
                        <a:t>Icon</a:t>
                      </a:r>
                    </a:p>
                  </a:txBody>
                  <a:tcPr/>
                </a:tc>
                <a:extLst>
                  <a:ext uri="{0D108BD9-81ED-4DB2-BD59-A6C34878D82A}">
                    <a16:rowId xmlns:a16="http://schemas.microsoft.com/office/drawing/2014/main" val="4274753553"/>
                  </a:ext>
                </a:extLst>
              </a:tr>
              <a:tr h="765927">
                <a:tc>
                  <a:txBody>
                    <a:bodyPr/>
                    <a:lstStyle/>
                    <a:p>
                      <a:r>
                        <a:rPr lang="en-IN" dirty="0">
                          <a:solidFill>
                            <a:schemeClr val="bg1"/>
                          </a:solidFill>
                        </a:rPr>
                        <a:t>GitHub</a:t>
                      </a:r>
                    </a:p>
                  </a:txBody>
                  <a:tcPr/>
                </a:tc>
                <a:tc>
                  <a:txBody>
                    <a:bodyPr/>
                    <a:lstStyle/>
                    <a:p>
                      <a:pPr algn="just"/>
                      <a:r>
                        <a:rPr lang="en-US" dirty="0">
                          <a:solidFill>
                            <a:schemeClr val="bg1"/>
                          </a:solidFill>
                        </a:rPr>
                        <a:t>DevOps tools for easy collaboration. Using this tool, developers can make rapid iterations to the code, the notification of which is sent instantaneously to other team members.</a:t>
                      </a:r>
                      <a:endParaRPr lang="en-IN" dirty="0">
                        <a:solidFill>
                          <a:schemeClr val="bg1"/>
                        </a:solidFill>
                      </a:endParaRPr>
                    </a:p>
                  </a:txBody>
                  <a:tcPr/>
                </a:tc>
                <a:tc>
                  <a:txBody>
                    <a:bodyPr/>
                    <a:lstStyle/>
                    <a:p>
                      <a:endParaRPr lang="en-IN" dirty="0">
                        <a:solidFill>
                          <a:schemeClr val="bg1"/>
                        </a:solidFill>
                      </a:endParaRPr>
                    </a:p>
                  </a:txBody>
                  <a:tcPr/>
                </a:tc>
                <a:extLst>
                  <a:ext uri="{0D108BD9-81ED-4DB2-BD59-A6C34878D82A}">
                    <a16:rowId xmlns:a16="http://schemas.microsoft.com/office/drawing/2014/main" val="3336865343"/>
                  </a:ext>
                </a:extLst>
              </a:tr>
              <a:tr h="765927">
                <a:tc>
                  <a:txBody>
                    <a:bodyPr/>
                    <a:lstStyle/>
                    <a:p>
                      <a:r>
                        <a:rPr lang="en-IN" dirty="0">
                          <a:solidFill>
                            <a:schemeClr val="bg1"/>
                          </a:solidFill>
                        </a:rPr>
                        <a:t>Docker</a:t>
                      </a:r>
                    </a:p>
                  </a:txBody>
                  <a:tcPr/>
                </a:tc>
                <a:tc>
                  <a:txBody>
                    <a:bodyPr/>
                    <a:lstStyle/>
                    <a:p>
                      <a:pPr algn="just"/>
                      <a:r>
                        <a:rPr lang="en-US" dirty="0">
                          <a:solidFill>
                            <a:schemeClr val="bg1"/>
                          </a:solidFill>
                        </a:rPr>
                        <a:t>Docker is a tool which is at the </a:t>
                      </a:r>
                      <a:r>
                        <a:rPr lang="en-US" dirty="0" err="1">
                          <a:solidFill>
                            <a:schemeClr val="bg1"/>
                          </a:solidFill>
                        </a:rPr>
                        <a:t>centre</a:t>
                      </a:r>
                      <a:r>
                        <a:rPr lang="en-US" dirty="0">
                          <a:solidFill>
                            <a:schemeClr val="bg1"/>
                          </a:solidFill>
                        </a:rPr>
                        <a:t> of containerization. Docker allows secure packaging, deploying and running of applications irrespective of the running environment.</a:t>
                      </a:r>
                      <a:endParaRPr lang="en-IN" dirty="0">
                        <a:solidFill>
                          <a:schemeClr val="bg1"/>
                        </a:solidFill>
                      </a:endParaRPr>
                    </a:p>
                  </a:txBody>
                  <a:tcPr/>
                </a:tc>
                <a:tc>
                  <a:txBody>
                    <a:bodyPr/>
                    <a:lstStyle/>
                    <a:p>
                      <a:endParaRPr lang="en-IN" dirty="0">
                        <a:solidFill>
                          <a:schemeClr val="bg1"/>
                        </a:solidFill>
                      </a:endParaRPr>
                    </a:p>
                  </a:txBody>
                  <a:tcPr/>
                </a:tc>
                <a:extLst>
                  <a:ext uri="{0D108BD9-81ED-4DB2-BD59-A6C34878D82A}">
                    <a16:rowId xmlns:a16="http://schemas.microsoft.com/office/drawing/2014/main" val="460201554"/>
                  </a:ext>
                </a:extLst>
              </a:tr>
              <a:tr h="1118431">
                <a:tc>
                  <a:txBody>
                    <a:bodyPr/>
                    <a:lstStyle/>
                    <a:p>
                      <a:r>
                        <a:rPr lang="en-IN" dirty="0">
                          <a:solidFill>
                            <a:schemeClr val="bg1"/>
                          </a:solidFill>
                        </a:rPr>
                        <a:t>Jenkins</a:t>
                      </a:r>
                    </a:p>
                  </a:txBody>
                  <a:tcPr/>
                </a:tc>
                <a:tc>
                  <a:txBody>
                    <a:bodyPr/>
                    <a:lstStyle/>
                    <a:p>
                      <a:pPr algn="just"/>
                      <a:r>
                        <a:rPr lang="en-US" dirty="0">
                          <a:solidFill>
                            <a:schemeClr val="bg1"/>
                          </a:solidFill>
                        </a:rPr>
                        <a:t>An open-source continuous integration server, Jenkins automates the complete build cycle of a software project. The USP of this tool is the Pipeline feature it offers, which can be utilized by the developers to automatically commit code into the repository, run test cases, as well as fetch reports obtained after testing.</a:t>
                      </a:r>
                      <a:endParaRPr lang="en-IN" dirty="0">
                        <a:solidFill>
                          <a:schemeClr val="bg1"/>
                        </a:solidFill>
                      </a:endParaRPr>
                    </a:p>
                  </a:txBody>
                  <a:tcPr/>
                </a:tc>
                <a:tc>
                  <a:txBody>
                    <a:bodyPr/>
                    <a:lstStyle/>
                    <a:p>
                      <a:endParaRPr lang="en-IN" dirty="0">
                        <a:solidFill>
                          <a:schemeClr val="bg1"/>
                        </a:solidFill>
                      </a:endParaRPr>
                    </a:p>
                  </a:txBody>
                  <a:tcPr/>
                </a:tc>
                <a:extLst>
                  <a:ext uri="{0D108BD9-81ED-4DB2-BD59-A6C34878D82A}">
                    <a16:rowId xmlns:a16="http://schemas.microsoft.com/office/drawing/2014/main" val="1528828352"/>
                  </a:ext>
                </a:extLst>
              </a:tr>
            </a:tbl>
          </a:graphicData>
        </a:graphic>
      </p:graphicFrame>
      <p:pic>
        <p:nvPicPr>
          <p:cNvPr id="6" name="Picture 5">
            <a:extLst>
              <a:ext uri="{FF2B5EF4-FFF2-40B4-BE49-F238E27FC236}">
                <a16:creationId xmlns:a16="http://schemas.microsoft.com/office/drawing/2014/main" id="{3FBB041B-0C5C-BFCB-BE09-30101BEB393E}"/>
              </a:ext>
            </a:extLst>
          </p:cNvPr>
          <p:cNvPicPr>
            <a:picLocks noChangeAspect="1"/>
          </p:cNvPicPr>
          <p:nvPr/>
        </p:nvPicPr>
        <p:blipFill>
          <a:blip r:embed="rId2"/>
          <a:stretch>
            <a:fillRect/>
          </a:stretch>
        </p:blipFill>
        <p:spPr>
          <a:xfrm>
            <a:off x="7649627" y="1895918"/>
            <a:ext cx="1345515" cy="675832"/>
          </a:xfrm>
          <a:prstGeom prst="rect">
            <a:avLst/>
          </a:prstGeom>
        </p:spPr>
      </p:pic>
      <p:pic>
        <p:nvPicPr>
          <p:cNvPr id="8" name="Picture 7">
            <a:extLst>
              <a:ext uri="{FF2B5EF4-FFF2-40B4-BE49-F238E27FC236}">
                <a16:creationId xmlns:a16="http://schemas.microsoft.com/office/drawing/2014/main" id="{370967DD-F587-DF9A-E8D1-D22A5E9EC1B8}"/>
              </a:ext>
            </a:extLst>
          </p:cNvPr>
          <p:cNvPicPr>
            <a:picLocks noChangeAspect="1"/>
          </p:cNvPicPr>
          <p:nvPr/>
        </p:nvPicPr>
        <p:blipFill>
          <a:blip r:embed="rId3"/>
          <a:stretch>
            <a:fillRect/>
          </a:stretch>
        </p:blipFill>
        <p:spPr>
          <a:xfrm>
            <a:off x="7649627" y="2638719"/>
            <a:ext cx="1345515" cy="675832"/>
          </a:xfrm>
          <a:prstGeom prst="rect">
            <a:avLst/>
          </a:prstGeom>
        </p:spPr>
      </p:pic>
      <p:pic>
        <p:nvPicPr>
          <p:cNvPr id="10" name="Picture 9">
            <a:extLst>
              <a:ext uri="{FF2B5EF4-FFF2-40B4-BE49-F238E27FC236}">
                <a16:creationId xmlns:a16="http://schemas.microsoft.com/office/drawing/2014/main" id="{AF7071DE-91F2-109C-2F7C-6A5F934289FE}"/>
              </a:ext>
            </a:extLst>
          </p:cNvPr>
          <p:cNvPicPr>
            <a:picLocks noChangeAspect="1"/>
          </p:cNvPicPr>
          <p:nvPr/>
        </p:nvPicPr>
        <p:blipFill>
          <a:blip r:embed="rId4"/>
          <a:stretch>
            <a:fillRect/>
          </a:stretch>
        </p:blipFill>
        <p:spPr>
          <a:xfrm>
            <a:off x="7649627" y="3518101"/>
            <a:ext cx="1345515" cy="675832"/>
          </a:xfrm>
          <a:prstGeom prst="rect">
            <a:avLst/>
          </a:prstGeom>
        </p:spPr>
      </p:pic>
    </p:spTree>
    <p:extLst>
      <p:ext uri="{BB962C8B-B14F-4D97-AF65-F5344CB8AC3E}">
        <p14:creationId xmlns:p14="http://schemas.microsoft.com/office/powerpoint/2010/main" val="3816563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F0949E1-73BA-8CB0-5342-FB52749E51D4}"/>
              </a:ext>
            </a:extLst>
          </p:cNvPr>
          <p:cNvGraphicFramePr>
            <a:graphicFrameLocks noGrp="1"/>
          </p:cNvGraphicFramePr>
          <p:nvPr>
            <p:extLst>
              <p:ext uri="{D42A27DB-BD31-4B8C-83A1-F6EECF244321}">
                <p14:modId xmlns:p14="http://schemas.microsoft.com/office/powerpoint/2010/main" val="2672713770"/>
              </p:ext>
            </p:extLst>
          </p:nvPr>
        </p:nvGraphicFramePr>
        <p:xfrm>
          <a:off x="1116418" y="372693"/>
          <a:ext cx="7878724" cy="3834965"/>
        </p:xfrm>
        <a:graphic>
          <a:graphicData uri="http://schemas.openxmlformats.org/drawingml/2006/table">
            <a:tbl>
              <a:tblPr firstRow="1" bandRow="1">
                <a:tableStyleId>{C083E6E3-FA7D-4D7B-A595-EF9225AFEA82}</a:tableStyleId>
              </a:tblPr>
              <a:tblGrid>
                <a:gridCol w="863118">
                  <a:extLst>
                    <a:ext uri="{9D8B030D-6E8A-4147-A177-3AD203B41FA5}">
                      <a16:colId xmlns:a16="http://schemas.microsoft.com/office/drawing/2014/main" val="513536088"/>
                    </a:ext>
                  </a:extLst>
                </a:gridCol>
                <a:gridCol w="5548315">
                  <a:extLst>
                    <a:ext uri="{9D8B030D-6E8A-4147-A177-3AD203B41FA5}">
                      <a16:colId xmlns:a16="http://schemas.microsoft.com/office/drawing/2014/main" val="1615403470"/>
                    </a:ext>
                  </a:extLst>
                </a:gridCol>
                <a:gridCol w="1467291">
                  <a:extLst>
                    <a:ext uri="{9D8B030D-6E8A-4147-A177-3AD203B41FA5}">
                      <a16:colId xmlns:a16="http://schemas.microsoft.com/office/drawing/2014/main" val="4000074661"/>
                    </a:ext>
                  </a:extLst>
                </a:gridCol>
              </a:tblGrid>
              <a:tr h="573605">
                <a:tc>
                  <a:txBody>
                    <a:bodyPr/>
                    <a:lstStyle/>
                    <a:p>
                      <a:r>
                        <a:rPr lang="en-IN" dirty="0">
                          <a:solidFill>
                            <a:schemeClr val="bg1"/>
                          </a:solidFill>
                        </a:rPr>
                        <a:t>Tools</a:t>
                      </a:r>
                    </a:p>
                  </a:txBody>
                  <a:tcPr/>
                </a:tc>
                <a:tc>
                  <a:txBody>
                    <a:bodyPr/>
                    <a:lstStyle/>
                    <a:p>
                      <a:r>
                        <a:rPr lang="en-IN" dirty="0">
                          <a:solidFill>
                            <a:schemeClr val="bg1"/>
                          </a:solidFill>
                        </a:rPr>
                        <a:t>Description</a:t>
                      </a:r>
                    </a:p>
                  </a:txBody>
                  <a:tcPr/>
                </a:tc>
                <a:tc>
                  <a:txBody>
                    <a:bodyPr/>
                    <a:lstStyle/>
                    <a:p>
                      <a:r>
                        <a:rPr lang="en-IN" dirty="0">
                          <a:solidFill>
                            <a:schemeClr val="bg1"/>
                          </a:solidFill>
                        </a:rPr>
                        <a:t>Icon</a:t>
                      </a:r>
                    </a:p>
                  </a:txBody>
                  <a:tcPr/>
                </a:tc>
                <a:extLst>
                  <a:ext uri="{0D108BD9-81ED-4DB2-BD59-A6C34878D82A}">
                    <a16:rowId xmlns:a16="http://schemas.microsoft.com/office/drawing/2014/main" val="4274753553"/>
                  </a:ext>
                </a:extLst>
              </a:tr>
              <a:tr h="793189">
                <a:tc>
                  <a:txBody>
                    <a:bodyPr/>
                    <a:lstStyle/>
                    <a:p>
                      <a:r>
                        <a:rPr lang="en-IN" dirty="0">
                          <a:solidFill>
                            <a:schemeClr val="bg1"/>
                          </a:solidFill>
                        </a:rPr>
                        <a:t>Nagios</a:t>
                      </a:r>
                    </a:p>
                  </a:txBody>
                  <a:tcPr/>
                </a:tc>
                <a:tc>
                  <a:txBody>
                    <a:bodyPr/>
                    <a:lstStyle/>
                    <a:p>
                      <a:pPr algn="just"/>
                      <a:r>
                        <a:rPr lang="en-US" dirty="0">
                          <a:solidFill>
                            <a:schemeClr val="bg1"/>
                          </a:solidFill>
                        </a:rPr>
                        <a:t>Nagios is a monitoring tool which tends to keep tabs on the applications, servers as well as your overall business infrastructure. It alerts the users in case a particular fault occurs on the backend or any device fails.</a:t>
                      </a:r>
                      <a:endParaRPr lang="en-IN" dirty="0">
                        <a:solidFill>
                          <a:schemeClr val="bg1"/>
                        </a:solidFill>
                      </a:endParaRPr>
                    </a:p>
                  </a:txBody>
                  <a:tcPr/>
                </a:tc>
                <a:tc>
                  <a:txBody>
                    <a:bodyPr/>
                    <a:lstStyle/>
                    <a:p>
                      <a:endParaRPr lang="en-IN" dirty="0">
                        <a:solidFill>
                          <a:schemeClr val="bg1"/>
                        </a:solidFill>
                      </a:endParaRPr>
                    </a:p>
                  </a:txBody>
                  <a:tcPr/>
                </a:tc>
                <a:extLst>
                  <a:ext uri="{0D108BD9-81ED-4DB2-BD59-A6C34878D82A}">
                    <a16:rowId xmlns:a16="http://schemas.microsoft.com/office/drawing/2014/main" val="3336865343"/>
                  </a:ext>
                </a:extLst>
              </a:tr>
              <a:tr h="793189">
                <a:tc>
                  <a:txBody>
                    <a:bodyPr/>
                    <a:lstStyle/>
                    <a:p>
                      <a:r>
                        <a:rPr lang="en-IN" dirty="0">
                          <a:solidFill>
                            <a:schemeClr val="bg1"/>
                          </a:solidFill>
                        </a:rPr>
                        <a:t>Slack</a:t>
                      </a:r>
                    </a:p>
                  </a:txBody>
                  <a:tcPr/>
                </a:tc>
                <a:tc>
                  <a:txBody>
                    <a:bodyPr/>
                    <a:lstStyle/>
                    <a:p>
                      <a:pPr algn="just"/>
                      <a:r>
                        <a:rPr lang="en-US" dirty="0">
                          <a:solidFill>
                            <a:schemeClr val="bg1"/>
                          </a:solidFill>
                        </a:rPr>
                        <a:t>Slack is still one of the top communication tools used by teams for effective collaboration on projects. Slack is that it allows developers to collaborate using toolchains in the same environment they are communicating with other maintenance and service members.</a:t>
                      </a:r>
                      <a:endParaRPr lang="en-IN" dirty="0">
                        <a:solidFill>
                          <a:schemeClr val="bg1"/>
                        </a:solidFill>
                      </a:endParaRPr>
                    </a:p>
                  </a:txBody>
                  <a:tcPr/>
                </a:tc>
                <a:tc>
                  <a:txBody>
                    <a:bodyPr/>
                    <a:lstStyle/>
                    <a:p>
                      <a:endParaRPr lang="en-IN" dirty="0">
                        <a:solidFill>
                          <a:schemeClr val="bg1"/>
                        </a:solidFill>
                      </a:endParaRPr>
                    </a:p>
                  </a:txBody>
                  <a:tcPr/>
                </a:tc>
                <a:extLst>
                  <a:ext uri="{0D108BD9-81ED-4DB2-BD59-A6C34878D82A}">
                    <a16:rowId xmlns:a16="http://schemas.microsoft.com/office/drawing/2014/main" val="460201554"/>
                  </a:ext>
                </a:extLst>
              </a:tr>
              <a:tr h="793189">
                <a:tc>
                  <a:txBody>
                    <a:bodyPr/>
                    <a:lstStyle/>
                    <a:p>
                      <a:r>
                        <a:rPr lang="en-IN" dirty="0">
                          <a:solidFill>
                            <a:schemeClr val="bg1"/>
                          </a:solidFill>
                        </a:rPr>
                        <a:t>Ansible</a:t>
                      </a:r>
                    </a:p>
                  </a:txBody>
                  <a:tcPr/>
                </a:tc>
                <a:tc>
                  <a:txBody>
                    <a:bodyPr/>
                    <a:lstStyle/>
                    <a:p>
                      <a:pPr algn="just"/>
                      <a:r>
                        <a:rPr lang="en-US" dirty="0">
                          <a:solidFill>
                            <a:schemeClr val="bg1"/>
                          </a:solidFill>
                        </a:rPr>
                        <a:t>Ansible is one of the most simple yet effective IT orchestration.</a:t>
                      </a:r>
                      <a:r>
                        <a:rPr lang="en-IN" dirty="0">
                          <a:solidFill>
                            <a:schemeClr val="bg1"/>
                          </a:solidFill>
                        </a:rPr>
                        <a:t> </a:t>
                      </a:r>
                      <a:r>
                        <a:rPr lang="en-US" dirty="0">
                          <a:solidFill>
                            <a:schemeClr val="bg1"/>
                          </a:solidFill>
                        </a:rPr>
                        <a:t>This tool is primarily utilized for pushing new changes within the existing system, as well as configuring newly deployed machines. </a:t>
                      </a:r>
                    </a:p>
                    <a:p>
                      <a:pPr algn="just"/>
                      <a:r>
                        <a:rPr lang="en-US" dirty="0">
                          <a:solidFill>
                            <a:schemeClr val="bg1"/>
                          </a:solidFill>
                        </a:rPr>
                        <a:t>Lowering the costs of infrastructure and increasing the replication speed of scalability are just two of the reasons which have made this an absolute </a:t>
                      </a:r>
                      <a:r>
                        <a:rPr lang="en-US" dirty="0" err="1">
                          <a:solidFill>
                            <a:schemeClr val="bg1"/>
                          </a:solidFill>
                        </a:rPr>
                        <a:t>favourite</a:t>
                      </a:r>
                      <a:r>
                        <a:rPr lang="en-US" dirty="0">
                          <a:solidFill>
                            <a:schemeClr val="bg1"/>
                          </a:solidFill>
                        </a:rPr>
                        <a:t> amongst IT companies.</a:t>
                      </a:r>
                    </a:p>
                  </a:txBody>
                  <a:tcPr/>
                </a:tc>
                <a:tc>
                  <a:txBody>
                    <a:bodyPr/>
                    <a:lstStyle/>
                    <a:p>
                      <a:endParaRPr lang="en-IN" dirty="0">
                        <a:solidFill>
                          <a:schemeClr val="bg1"/>
                        </a:solidFill>
                      </a:endParaRPr>
                    </a:p>
                  </a:txBody>
                  <a:tcPr/>
                </a:tc>
                <a:extLst>
                  <a:ext uri="{0D108BD9-81ED-4DB2-BD59-A6C34878D82A}">
                    <a16:rowId xmlns:a16="http://schemas.microsoft.com/office/drawing/2014/main" val="1528828352"/>
                  </a:ext>
                </a:extLst>
              </a:tr>
            </a:tbl>
          </a:graphicData>
        </a:graphic>
      </p:graphicFrame>
      <p:pic>
        <p:nvPicPr>
          <p:cNvPr id="13" name="Picture 12">
            <a:extLst>
              <a:ext uri="{FF2B5EF4-FFF2-40B4-BE49-F238E27FC236}">
                <a16:creationId xmlns:a16="http://schemas.microsoft.com/office/drawing/2014/main" id="{8DA29E33-B1AF-701B-8E1A-125C09959920}"/>
              </a:ext>
            </a:extLst>
          </p:cNvPr>
          <p:cNvPicPr>
            <a:picLocks noChangeAspect="1"/>
          </p:cNvPicPr>
          <p:nvPr/>
        </p:nvPicPr>
        <p:blipFill>
          <a:blip r:embed="rId2"/>
          <a:stretch>
            <a:fillRect/>
          </a:stretch>
        </p:blipFill>
        <p:spPr>
          <a:xfrm>
            <a:off x="7633068" y="1092313"/>
            <a:ext cx="1255752" cy="675832"/>
          </a:xfrm>
          <a:prstGeom prst="rect">
            <a:avLst/>
          </a:prstGeom>
        </p:spPr>
      </p:pic>
      <p:pic>
        <p:nvPicPr>
          <p:cNvPr id="9" name="Picture 8">
            <a:extLst>
              <a:ext uri="{FF2B5EF4-FFF2-40B4-BE49-F238E27FC236}">
                <a16:creationId xmlns:a16="http://schemas.microsoft.com/office/drawing/2014/main" id="{165D886B-8F1C-3DDA-CC32-312A81ADD2FD}"/>
              </a:ext>
            </a:extLst>
          </p:cNvPr>
          <p:cNvPicPr>
            <a:picLocks noChangeAspect="1"/>
          </p:cNvPicPr>
          <p:nvPr/>
        </p:nvPicPr>
        <p:blipFill>
          <a:blip r:embed="rId3"/>
          <a:stretch>
            <a:fillRect/>
          </a:stretch>
        </p:blipFill>
        <p:spPr>
          <a:xfrm>
            <a:off x="7621595" y="1979904"/>
            <a:ext cx="1267225" cy="675832"/>
          </a:xfrm>
          <a:prstGeom prst="rect">
            <a:avLst/>
          </a:prstGeom>
        </p:spPr>
      </p:pic>
      <p:pic>
        <p:nvPicPr>
          <p:cNvPr id="15" name="Picture 14">
            <a:extLst>
              <a:ext uri="{FF2B5EF4-FFF2-40B4-BE49-F238E27FC236}">
                <a16:creationId xmlns:a16="http://schemas.microsoft.com/office/drawing/2014/main" id="{4F9FC97A-D953-B17A-5955-7869B65E4130}"/>
              </a:ext>
            </a:extLst>
          </p:cNvPr>
          <p:cNvPicPr>
            <a:picLocks noChangeAspect="1"/>
          </p:cNvPicPr>
          <p:nvPr/>
        </p:nvPicPr>
        <p:blipFill>
          <a:blip r:embed="rId4"/>
          <a:stretch>
            <a:fillRect/>
          </a:stretch>
        </p:blipFill>
        <p:spPr>
          <a:xfrm>
            <a:off x="7644539" y="3163596"/>
            <a:ext cx="1267225" cy="675832"/>
          </a:xfrm>
          <a:prstGeom prst="rect">
            <a:avLst/>
          </a:prstGeom>
        </p:spPr>
      </p:pic>
    </p:spTree>
    <p:extLst>
      <p:ext uri="{BB962C8B-B14F-4D97-AF65-F5344CB8AC3E}">
        <p14:creationId xmlns:p14="http://schemas.microsoft.com/office/powerpoint/2010/main" val="4045200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F0949E1-73BA-8CB0-5342-FB52749E51D4}"/>
              </a:ext>
            </a:extLst>
          </p:cNvPr>
          <p:cNvGraphicFramePr>
            <a:graphicFrameLocks noGrp="1"/>
          </p:cNvGraphicFramePr>
          <p:nvPr>
            <p:extLst>
              <p:ext uri="{D42A27DB-BD31-4B8C-83A1-F6EECF244321}">
                <p14:modId xmlns:p14="http://schemas.microsoft.com/office/powerpoint/2010/main" val="3983088313"/>
              </p:ext>
            </p:extLst>
          </p:nvPr>
        </p:nvGraphicFramePr>
        <p:xfrm>
          <a:off x="1010093" y="547587"/>
          <a:ext cx="7878724" cy="4048325"/>
        </p:xfrm>
        <a:graphic>
          <a:graphicData uri="http://schemas.openxmlformats.org/drawingml/2006/table">
            <a:tbl>
              <a:tblPr firstRow="1" bandRow="1">
                <a:tableStyleId>{C083E6E3-FA7D-4D7B-A595-EF9225AFEA82}</a:tableStyleId>
              </a:tblPr>
              <a:tblGrid>
                <a:gridCol w="1158949">
                  <a:extLst>
                    <a:ext uri="{9D8B030D-6E8A-4147-A177-3AD203B41FA5}">
                      <a16:colId xmlns:a16="http://schemas.microsoft.com/office/drawing/2014/main" val="513536088"/>
                    </a:ext>
                  </a:extLst>
                </a:gridCol>
                <a:gridCol w="5348177">
                  <a:extLst>
                    <a:ext uri="{9D8B030D-6E8A-4147-A177-3AD203B41FA5}">
                      <a16:colId xmlns:a16="http://schemas.microsoft.com/office/drawing/2014/main" val="1615403470"/>
                    </a:ext>
                  </a:extLst>
                </a:gridCol>
                <a:gridCol w="1371598">
                  <a:extLst>
                    <a:ext uri="{9D8B030D-6E8A-4147-A177-3AD203B41FA5}">
                      <a16:colId xmlns:a16="http://schemas.microsoft.com/office/drawing/2014/main" val="4000074661"/>
                    </a:ext>
                  </a:extLst>
                </a:gridCol>
              </a:tblGrid>
              <a:tr h="573605">
                <a:tc>
                  <a:txBody>
                    <a:bodyPr/>
                    <a:lstStyle/>
                    <a:p>
                      <a:r>
                        <a:rPr lang="en-IN" dirty="0">
                          <a:solidFill>
                            <a:schemeClr val="bg1"/>
                          </a:solidFill>
                        </a:rPr>
                        <a:t>Tools</a:t>
                      </a:r>
                    </a:p>
                  </a:txBody>
                  <a:tcPr/>
                </a:tc>
                <a:tc>
                  <a:txBody>
                    <a:bodyPr/>
                    <a:lstStyle/>
                    <a:p>
                      <a:r>
                        <a:rPr lang="en-IN" dirty="0">
                          <a:solidFill>
                            <a:schemeClr val="bg1"/>
                          </a:solidFill>
                        </a:rPr>
                        <a:t>Description</a:t>
                      </a:r>
                    </a:p>
                  </a:txBody>
                  <a:tcPr/>
                </a:tc>
                <a:tc>
                  <a:txBody>
                    <a:bodyPr/>
                    <a:lstStyle/>
                    <a:p>
                      <a:r>
                        <a:rPr lang="en-IN" dirty="0">
                          <a:solidFill>
                            <a:schemeClr val="bg1"/>
                          </a:solidFill>
                        </a:rPr>
                        <a:t>Icon</a:t>
                      </a:r>
                    </a:p>
                  </a:txBody>
                  <a:tcPr/>
                </a:tc>
                <a:extLst>
                  <a:ext uri="{0D108BD9-81ED-4DB2-BD59-A6C34878D82A}">
                    <a16:rowId xmlns:a16="http://schemas.microsoft.com/office/drawing/2014/main" val="4274753553"/>
                  </a:ext>
                </a:extLst>
              </a:tr>
              <a:tr h="793189">
                <a:tc>
                  <a:txBody>
                    <a:bodyPr/>
                    <a:lstStyle/>
                    <a:p>
                      <a:r>
                        <a:rPr lang="en-IN" dirty="0">
                          <a:solidFill>
                            <a:schemeClr val="bg1"/>
                          </a:solidFill>
                        </a:rPr>
                        <a:t>Kubernetes</a:t>
                      </a:r>
                    </a:p>
                  </a:txBody>
                  <a:tcPr/>
                </a:tc>
                <a:tc>
                  <a:txBody>
                    <a:bodyPr/>
                    <a:lstStyle/>
                    <a:p>
                      <a:pPr algn="just"/>
                      <a:r>
                        <a:rPr lang="en-US" dirty="0">
                          <a:solidFill>
                            <a:schemeClr val="bg1"/>
                          </a:solidFill>
                        </a:rPr>
                        <a:t>Also referred to as K8s, Kubernetes is an open source production-grade container orchestration system to automate the deployment, management, and scaling of contained-based software. Kubernetes is useful for applications packaged with many containers.</a:t>
                      </a:r>
                      <a:endParaRPr lang="en-IN" dirty="0">
                        <a:solidFill>
                          <a:schemeClr val="bg1"/>
                        </a:solidFill>
                      </a:endParaRPr>
                    </a:p>
                  </a:txBody>
                  <a:tcPr/>
                </a:tc>
                <a:tc>
                  <a:txBody>
                    <a:bodyPr/>
                    <a:lstStyle/>
                    <a:p>
                      <a:endParaRPr lang="en-IN" dirty="0">
                        <a:solidFill>
                          <a:schemeClr val="bg1"/>
                        </a:solidFill>
                      </a:endParaRPr>
                    </a:p>
                  </a:txBody>
                  <a:tcPr/>
                </a:tc>
                <a:extLst>
                  <a:ext uri="{0D108BD9-81ED-4DB2-BD59-A6C34878D82A}">
                    <a16:rowId xmlns:a16="http://schemas.microsoft.com/office/drawing/2014/main" val="3336865343"/>
                  </a:ext>
                </a:extLst>
              </a:tr>
              <a:tr h="793189">
                <a:tc>
                  <a:txBody>
                    <a:bodyPr/>
                    <a:lstStyle/>
                    <a:p>
                      <a:r>
                        <a:rPr lang="en-IN" dirty="0">
                          <a:solidFill>
                            <a:schemeClr val="bg1"/>
                          </a:solidFill>
                        </a:rPr>
                        <a:t>Terraform</a:t>
                      </a:r>
                    </a:p>
                  </a:txBody>
                  <a:tcPr/>
                </a:tc>
                <a:tc>
                  <a:txBody>
                    <a:bodyPr/>
                    <a:lstStyle/>
                    <a:p>
                      <a:pPr algn="just"/>
                      <a:r>
                        <a:rPr lang="en-US" dirty="0">
                          <a:solidFill>
                            <a:schemeClr val="bg1"/>
                          </a:solidFill>
                        </a:rPr>
                        <a:t>One of the notable Infrastructure as Code DevOps tools in the market is Terraform by </a:t>
                      </a:r>
                      <a:r>
                        <a:rPr lang="en-US" dirty="0" err="1">
                          <a:solidFill>
                            <a:schemeClr val="bg1"/>
                          </a:solidFill>
                        </a:rPr>
                        <a:t>HashiCorp</a:t>
                      </a:r>
                      <a:r>
                        <a:rPr lang="en-US" dirty="0">
                          <a:solidFill>
                            <a:schemeClr val="bg1"/>
                          </a:solidFill>
                        </a:rPr>
                        <a:t>. It’s an open source </a:t>
                      </a:r>
                      <a:r>
                        <a:rPr lang="en-US" dirty="0" err="1">
                          <a:solidFill>
                            <a:schemeClr val="bg1"/>
                          </a:solidFill>
                        </a:rPr>
                        <a:t>IaC</a:t>
                      </a:r>
                      <a:r>
                        <a:rPr lang="en-US" dirty="0">
                          <a:solidFill>
                            <a:schemeClr val="bg1"/>
                          </a:solidFill>
                        </a:rPr>
                        <a:t> tool that offers a consistent Command Line Interface (CLI) workflow to help you manage several cloud services.</a:t>
                      </a:r>
                      <a:endParaRPr lang="en-IN" dirty="0">
                        <a:solidFill>
                          <a:schemeClr val="bg1"/>
                        </a:solidFill>
                      </a:endParaRPr>
                    </a:p>
                  </a:txBody>
                  <a:tcPr/>
                </a:tc>
                <a:tc>
                  <a:txBody>
                    <a:bodyPr/>
                    <a:lstStyle/>
                    <a:p>
                      <a:endParaRPr lang="en-IN" dirty="0">
                        <a:solidFill>
                          <a:schemeClr val="bg1"/>
                        </a:solidFill>
                      </a:endParaRPr>
                    </a:p>
                  </a:txBody>
                  <a:tcPr/>
                </a:tc>
                <a:extLst>
                  <a:ext uri="{0D108BD9-81ED-4DB2-BD59-A6C34878D82A}">
                    <a16:rowId xmlns:a16="http://schemas.microsoft.com/office/drawing/2014/main" val="460201554"/>
                  </a:ext>
                </a:extLst>
              </a:tr>
              <a:tr h="793189">
                <a:tc>
                  <a:txBody>
                    <a:bodyPr/>
                    <a:lstStyle/>
                    <a:p>
                      <a:r>
                        <a:rPr lang="en-IN" dirty="0">
                          <a:solidFill>
                            <a:schemeClr val="bg1"/>
                          </a:solidFill>
                        </a:rPr>
                        <a:t>Selenium</a:t>
                      </a:r>
                    </a:p>
                  </a:txBody>
                  <a:tcPr/>
                </a:tc>
                <a:tc>
                  <a:txBody>
                    <a:bodyPr/>
                    <a:lstStyle/>
                    <a:p>
                      <a:pPr algn="just"/>
                      <a:r>
                        <a:rPr lang="en-US" dirty="0">
                          <a:solidFill>
                            <a:schemeClr val="bg1"/>
                          </a:solidFill>
                        </a:rPr>
                        <a:t>It provides a portable framework to carry out the tests in addition to authoring functional tests with no need of learning a scripting language.</a:t>
                      </a:r>
                    </a:p>
                    <a:p>
                      <a:pPr algn="just"/>
                      <a:r>
                        <a:rPr lang="en-US" dirty="0">
                          <a:solidFill>
                            <a:schemeClr val="bg1"/>
                          </a:solidFill>
                        </a:rPr>
                        <a:t>It offers a test DSL, </a:t>
                      </a:r>
                      <a:r>
                        <a:rPr lang="en-US" dirty="0" err="1">
                          <a:solidFill>
                            <a:schemeClr val="bg1"/>
                          </a:solidFill>
                        </a:rPr>
                        <a:t>Selenese</a:t>
                      </a:r>
                      <a:r>
                        <a:rPr lang="en-US" dirty="0">
                          <a:solidFill>
                            <a:schemeClr val="bg1"/>
                          </a:solidFill>
                        </a:rPr>
                        <a:t> that you can use to author tests in various programming languages such as Java, PHP, Python, C, Perl, Ruby, etc.</a:t>
                      </a:r>
                    </a:p>
                  </a:txBody>
                  <a:tcPr/>
                </a:tc>
                <a:tc>
                  <a:txBody>
                    <a:bodyPr/>
                    <a:lstStyle/>
                    <a:p>
                      <a:endParaRPr lang="en-IN" dirty="0">
                        <a:solidFill>
                          <a:schemeClr val="bg1"/>
                        </a:solidFill>
                      </a:endParaRPr>
                    </a:p>
                  </a:txBody>
                  <a:tcPr/>
                </a:tc>
                <a:extLst>
                  <a:ext uri="{0D108BD9-81ED-4DB2-BD59-A6C34878D82A}">
                    <a16:rowId xmlns:a16="http://schemas.microsoft.com/office/drawing/2014/main" val="1528828352"/>
                  </a:ext>
                </a:extLst>
              </a:tr>
            </a:tbl>
          </a:graphicData>
        </a:graphic>
      </p:graphicFrame>
      <p:pic>
        <p:nvPicPr>
          <p:cNvPr id="3" name="Picture 2">
            <a:extLst>
              <a:ext uri="{FF2B5EF4-FFF2-40B4-BE49-F238E27FC236}">
                <a16:creationId xmlns:a16="http://schemas.microsoft.com/office/drawing/2014/main" id="{089399D3-4D87-49F2-4AC6-656F48A3DCD7}"/>
              </a:ext>
            </a:extLst>
          </p:cNvPr>
          <p:cNvPicPr>
            <a:picLocks noChangeAspect="1"/>
          </p:cNvPicPr>
          <p:nvPr/>
        </p:nvPicPr>
        <p:blipFill>
          <a:blip r:embed="rId2"/>
          <a:stretch>
            <a:fillRect/>
          </a:stretch>
        </p:blipFill>
        <p:spPr>
          <a:xfrm>
            <a:off x="7634175" y="1233709"/>
            <a:ext cx="1169581" cy="999128"/>
          </a:xfrm>
          <a:prstGeom prst="rect">
            <a:avLst/>
          </a:prstGeom>
        </p:spPr>
      </p:pic>
      <p:pic>
        <p:nvPicPr>
          <p:cNvPr id="6" name="Picture 5">
            <a:extLst>
              <a:ext uri="{FF2B5EF4-FFF2-40B4-BE49-F238E27FC236}">
                <a16:creationId xmlns:a16="http://schemas.microsoft.com/office/drawing/2014/main" id="{25473075-627B-0C4B-3E6D-338491A7D28B}"/>
              </a:ext>
            </a:extLst>
          </p:cNvPr>
          <p:cNvPicPr>
            <a:picLocks noChangeAspect="1"/>
          </p:cNvPicPr>
          <p:nvPr/>
        </p:nvPicPr>
        <p:blipFill>
          <a:blip r:embed="rId3"/>
          <a:stretch>
            <a:fillRect/>
          </a:stretch>
        </p:blipFill>
        <p:spPr>
          <a:xfrm>
            <a:off x="7634175" y="2431200"/>
            <a:ext cx="1169581" cy="600075"/>
          </a:xfrm>
          <a:prstGeom prst="rect">
            <a:avLst/>
          </a:prstGeom>
        </p:spPr>
      </p:pic>
      <p:pic>
        <p:nvPicPr>
          <p:cNvPr id="8" name="Picture 7">
            <a:extLst>
              <a:ext uri="{FF2B5EF4-FFF2-40B4-BE49-F238E27FC236}">
                <a16:creationId xmlns:a16="http://schemas.microsoft.com/office/drawing/2014/main" id="{ED86A5FC-9C33-640D-0ECE-97980720611F}"/>
              </a:ext>
            </a:extLst>
          </p:cNvPr>
          <p:cNvPicPr>
            <a:picLocks noChangeAspect="1"/>
          </p:cNvPicPr>
          <p:nvPr/>
        </p:nvPicPr>
        <p:blipFill>
          <a:blip r:embed="rId4"/>
          <a:stretch>
            <a:fillRect/>
          </a:stretch>
        </p:blipFill>
        <p:spPr>
          <a:xfrm>
            <a:off x="7634174" y="3400203"/>
            <a:ext cx="1169582" cy="1019175"/>
          </a:xfrm>
          <a:prstGeom prst="rect">
            <a:avLst/>
          </a:prstGeom>
        </p:spPr>
      </p:pic>
    </p:spTree>
    <p:extLst>
      <p:ext uri="{BB962C8B-B14F-4D97-AF65-F5344CB8AC3E}">
        <p14:creationId xmlns:p14="http://schemas.microsoft.com/office/powerpoint/2010/main" val="108598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9885-D543-BDB6-B9C9-FD50BF7994D2}"/>
              </a:ext>
            </a:extLst>
          </p:cNvPr>
          <p:cNvSpPr>
            <a:spLocks noGrp="1"/>
          </p:cNvSpPr>
          <p:nvPr>
            <p:ph type="title"/>
          </p:nvPr>
        </p:nvSpPr>
        <p:spPr>
          <a:xfrm>
            <a:off x="1201479" y="393750"/>
            <a:ext cx="7134921" cy="552548"/>
          </a:xfrm>
        </p:spPr>
        <p:txBody>
          <a:bodyPr/>
          <a:lstStyle/>
          <a:p>
            <a:r>
              <a:rPr lang="en-IN" b="1" dirty="0">
                <a:latin typeface="+mn-lt"/>
              </a:rPr>
              <a:t>How DevOps benefits Businesses</a:t>
            </a:r>
            <a:endParaRPr lang="en-IN" dirty="0"/>
          </a:p>
        </p:txBody>
      </p:sp>
      <p:sp>
        <p:nvSpPr>
          <p:cNvPr id="3" name="Text Placeholder 2">
            <a:extLst>
              <a:ext uri="{FF2B5EF4-FFF2-40B4-BE49-F238E27FC236}">
                <a16:creationId xmlns:a16="http://schemas.microsoft.com/office/drawing/2014/main" id="{70FBA3FA-8A3C-0A6D-1134-D714E9DBD5BD}"/>
              </a:ext>
            </a:extLst>
          </p:cNvPr>
          <p:cNvSpPr>
            <a:spLocks noGrp="1"/>
          </p:cNvSpPr>
          <p:nvPr>
            <p:ph type="body" idx="1"/>
          </p:nvPr>
        </p:nvSpPr>
        <p:spPr>
          <a:xfrm>
            <a:off x="1201479" y="946298"/>
            <a:ext cx="7527851" cy="3803452"/>
          </a:xfrm>
        </p:spPr>
        <p:txBody>
          <a:bodyPr>
            <a:normAutofit/>
          </a:bodyPr>
          <a:lstStyle/>
          <a:p>
            <a:pPr>
              <a:buFont typeface="Wingdings" panose="05000000000000000000" pitchFamily="2" charset="2"/>
              <a:buChar char="Ø"/>
            </a:pPr>
            <a:r>
              <a:rPr lang="en-US" sz="1400" b="1" dirty="0">
                <a:latin typeface="+mn-lt"/>
              </a:rPr>
              <a:t>DevOps Benefit #1: Faster Deployment</a:t>
            </a:r>
          </a:p>
          <a:p>
            <a:pPr>
              <a:buFont typeface="Wingdings" panose="05000000000000000000" pitchFamily="2" charset="2"/>
              <a:buChar char="Ø"/>
            </a:pPr>
            <a:endParaRPr lang="en-US" sz="1200" dirty="0">
              <a:latin typeface="+mn-lt"/>
            </a:endParaRPr>
          </a:p>
          <a:p>
            <a:pPr marL="146050" indent="0">
              <a:buNone/>
            </a:pPr>
            <a:endParaRPr lang="en-US" sz="1200" dirty="0">
              <a:latin typeface="+mn-lt"/>
            </a:endParaRPr>
          </a:p>
          <a:p>
            <a:endParaRPr lang="en-US" sz="1200" dirty="0">
              <a:latin typeface="+mn-lt"/>
            </a:endParaRPr>
          </a:p>
          <a:p>
            <a:pPr lvl="1" algn="just"/>
            <a:endParaRPr lang="en-US" sz="1200" dirty="0">
              <a:latin typeface="+mn-lt"/>
            </a:endParaRPr>
          </a:p>
          <a:p>
            <a:pPr lvl="1" algn="just"/>
            <a:r>
              <a:rPr lang="en-US" sz="1200" dirty="0">
                <a:latin typeface="+mn-lt"/>
              </a:rPr>
              <a:t>DevOps benefits business by making faster deployment possible. Businesses can deploy new processes, systems and applications much more rapidly using DevOps strategies. This is because DevOps deployment will make your business operations more efficient.</a:t>
            </a:r>
          </a:p>
          <a:p>
            <a:pPr lvl="1" algn="just"/>
            <a:endParaRPr lang="en-US" sz="1200" dirty="0">
              <a:latin typeface="+mn-lt"/>
            </a:endParaRPr>
          </a:p>
          <a:p>
            <a:pPr lvl="1" algn="just"/>
            <a:r>
              <a:rPr lang="en-US" sz="1200" dirty="0">
                <a:latin typeface="+mn-lt"/>
              </a:rPr>
              <a:t>You will be better able to deliver results faster, because the whole process of development and deployment will take much less time for employees to complete when they are working together. This is advantageous from a business perspective. It allows you to consistently improve business timing for delivering results.</a:t>
            </a:r>
          </a:p>
          <a:p>
            <a:pPr lvl="1" algn="just"/>
            <a:endParaRPr lang="en-US" sz="1200" dirty="0">
              <a:latin typeface="+mn-lt"/>
            </a:endParaRPr>
          </a:p>
          <a:p>
            <a:pPr lvl="1" algn="just"/>
            <a:r>
              <a:rPr lang="en-US" sz="1200" dirty="0">
                <a:latin typeface="+mn-lt"/>
              </a:rPr>
              <a:t>Ultimately, faster deployment is one of the best business benefits for DevOps that all owners understand the value of.</a:t>
            </a:r>
            <a:endParaRPr lang="en-IN" sz="1200" dirty="0">
              <a:latin typeface="+mn-lt"/>
            </a:endParaRPr>
          </a:p>
        </p:txBody>
      </p:sp>
      <p:pic>
        <p:nvPicPr>
          <p:cNvPr id="8" name="Picture 7">
            <a:extLst>
              <a:ext uri="{FF2B5EF4-FFF2-40B4-BE49-F238E27FC236}">
                <a16:creationId xmlns:a16="http://schemas.microsoft.com/office/drawing/2014/main" id="{B0319B09-8570-570C-6C72-4D8C8D531BC0}"/>
              </a:ext>
            </a:extLst>
          </p:cNvPr>
          <p:cNvPicPr>
            <a:picLocks noChangeAspect="1"/>
          </p:cNvPicPr>
          <p:nvPr/>
        </p:nvPicPr>
        <p:blipFill>
          <a:blip r:embed="rId2"/>
          <a:stretch>
            <a:fillRect/>
          </a:stretch>
        </p:blipFill>
        <p:spPr>
          <a:xfrm>
            <a:off x="5203447" y="946298"/>
            <a:ext cx="3430190" cy="917548"/>
          </a:xfrm>
          <a:prstGeom prst="rect">
            <a:avLst/>
          </a:prstGeom>
        </p:spPr>
      </p:pic>
    </p:spTree>
    <p:extLst>
      <p:ext uri="{BB962C8B-B14F-4D97-AF65-F5344CB8AC3E}">
        <p14:creationId xmlns:p14="http://schemas.microsoft.com/office/powerpoint/2010/main" val="155518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9885-D543-BDB6-B9C9-FD50BF7994D2}"/>
              </a:ext>
            </a:extLst>
          </p:cNvPr>
          <p:cNvSpPr>
            <a:spLocks noGrp="1"/>
          </p:cNvSpPr>
          <p:nvPr>
            <p:ph type="title"/>
          </p:nvPr>
        </p:nvSpPr>
        <p:spPr>
          <a:xfrm>
            <a:off x="1201479" y="393750"/>
            <a:ext cx="7134921" cy="552548"/>
          </a:xfrm>
        </p:spPr>
        <p:txBody>
          <a:bodyPr/>
          <a:lstStyle/>
          <a:p>
            <a:r>
              <a:rPr lang="en-IN" b="1" dirty="0">
                <a:latin typeface="+mn-lt"/>
              </a:rPr>
              <a:t>How DevOps benefits Businesses (cont.)</a:t>
            </a:r>
            <a:endParaRPr lang="en-IN" dirty="0"/>
          </a:p>
        </p:txBody>
      </p:sp>
      <p:sp>
        <p:nvSpPr>
          <p:cNvPr id="3" name="Text Placeholder 2">
            <a:extLst>
              <a:ext uri="{FF2B5EF4-FFF2-40B4-BE49-F238E27FC236}">
                <a16:creationId xmlns:a16="http://schemas.microsoft.com/office/drawing/2014/main" id="{70FBA3FA-8A3C-0A6D-1134-D714E9DBD5BD}"/>
              </a:ext>
            </a:extLst>
          </p:cNvPr>
          <p:cNvSpPr>
            <a:spLocks noGrp="1"/>
          </p:cNvSpPr>
          <p:nvPr>
            <p:ph type="body" idx="1"/>
          </p:nvPr>
        </p:nvSpPr>
        <p:spPr>
          <a:xfrm>
            <a:off x="1201479" y="946298"/>
            <a:ext cx="7527851" cy="3803452"/>
          </a:xfrm>
        </p:spPr>
        <p:txBody>
          <a:bodyPr>
            <a:normAutofit/>
          </a:bodyPr>
          <a:lstStyle/>
          <a:p>
            <a:pPr>
              <a:buFont typeface="Wingdings" panose="05000000000000000000" pitchFamily="2" charset="2"/>
              <a:buChar char="Ø"/>
            </a:pPr>
            <a:r>
              <a:rPr lang="en-US" sz="1400" b="1" dirty="0">
                <a:latin typeface="+mn-lt"/>
              </a:rPr>
              <a:t>DevOps Benefit #2: Improved Customer</a:t>
            </a:r>
          </a:p>
          <a:p>
            <a:pPr marL="146050" indent="0">
              <a:buNone/>
            </a:pPr>
            <a:r>
              <a:rPr lang="en-US" sz="1400" b="1" dirty="0">
                <a:latin typeface="+mn-lt"/>
              </a:rPr>
              <a:t>      Experience Capabilities</a:t>
            </a:r>
            <a:endParaRPr lang="en-US" sz="1200" dirty="0">
              <a:latin typeface="+mn-lt"/>
            </a:endParaRPr>
          </a:p>
          <a:p>
            <a:pPr marL="146050" indent="0">
              <a:buNone/>
            </a:pPr>
            <a:endParaRPr lang="en-US" sz="1200" dirty="0">
              <a:latin typeface="+mn-lt"/>
            </a:endParaRPr>
          </a:p>
          <a:p>
            <a:pPr marL="774700" lvl="1" indent="-171450">
              <a:buFont typeface="Courier New" panose="02070309020205020404" pitchFamily="49" charset="0"/>
              <a:buChar char="o"/>
            </a:pPr>
            <a:endParaRPr lang="en-US" sz="1000" dirty="0">
              <a:latin typeface="+mn-lt"/>
            </a:endParaRPr>
          </a:p>
          <a:p>
            <a:pPr marL="774700" lvl="1" indent="-171450" algn="just">
              <a:buFont typeface="Courier New" panose="02070309020205020404" pitchFamily="49" charset="0"/>
              <a:buChar char="o"/>
            </a:pPr>
            <a:endParaRPr lang="en-US" sz="1200" dirty="0">
              <a:latin typeface="+mn-lt"/>
            </a:endParaRPr>
          </a:p>
          <a:p>
            <a:pPr marL="774700" lvl="1" indent="-171450" algn="just">
              <a:buFont typeface="Courier New" panose="02070309020205020404" pitchFamily="49" charset="0"/>
              <a:buChar char="o"/>
            </a:pPr>
            <a:r>
              <a:rPr lang="en-US" sz="1200" dirty="0">
                <a:latin typeface="+mn-lt"/>
              </a:rPr>
              <a:t>When your business develops proprietary solutions faster, it is better able to serve business customers. That means that DevOps can actually help you improve customer service for your business.</a:t>
            </a:r>
          </a:p>
          <a:p>
            <a:pPr marL="774700" lvl="1" indent="-171450" algn="just">
              <a:buFont typeface="Courier New" panose="02070309020205020404" pitchFamily="49" charset="0"/>
              <a:buChar char="o"/>
            </a:pPr>
            <a:endParaRPr lang="en-US" sz="1200" dirty="0">
              <a:latin typeface="+mn-lt"/>
            </a:endParaRPr>
          </a:p>
          <a:p>
            <a:pPr marL="774700" lvl="1" indent="-171450" algn="just">
              <a:buFont typeface="Courier New" panose="02070309020205020404" pitchFamily="49" charset="0"/>
              <a:buChar char="o"/>
            </a:pPr>
            <a:r>
              <a:rPr lang="en-US" sz="1200" dirty="0">
                <a:latin typeface="+mn-lt"/>
              </a:rPr>
              <a:t>In recent studies based on the advantages of DevOps for business, over 70% of businesses reported customer experience improvements since implementing a DevOps program. This is clearly a huge advantage for business. </a:t>
            </a:r>
          </a:p>
          <a:p>
            <a:pPr marL="774700" lvl="1" indent="-171450" algn="just">
              <a:buFont typeface="Courier New" panose="02070309020205020404" pitchFamily="49" charset="0"/>
              <a:buChar char="o"/>
            </a:pPr>
            <a:endParaRPr lang="en-US" sz="1200" dirty="0">
              <a:latin typeface="+mn-lt"/>
            </a:endParaRPr>
          </a:p>
          <a:p>
            <a:pPr marL="774700" lvl="1" indent="-171450" algn="just">
              <a:buFont typeface="Courier New" panose="02070309020205020404" pitchFamily="49" charset="0"/>
              <a:buChar char="o"/>
            </a:pPr>
            <a:r>
              <a:rPr lang="en-US" sz="1200" dirty="0">
                <a:latin typeface="+mn-lt"/>
              </a:rPr>
              <a:t>You can improve the customer experience, which will only serve to improve revenue and profits. This is one of the biggest DevOps business advantages that owners are clamoring to experience.</a:t>
            </a:r>
          </a:p>
        </p:txBody>
      </p:sp>
      <p:pic>
        <p:nvPicPr>
          <p:cNvPr id="5" name="Picture 4">
            <a:extLst>
              <a:ext uri="{FF2B5EF4-FFF2-40B4-BE49-F238E27FC236}">
                <a16:creationId xmlns:a16="http://schemas.microsoft.com/office/drawing/2014/main" id="{32F7AF56-DEF8-C037-58EC-281691134A2B}"/>
              </a:ext>
            </a:extLst>
          </p:cNvPr>
          <p:cNvPicPr>
            <a:picLocks noChangeAspect="1"/>
          </p:cNvPicPr>
          <p:nvPr/>
        </p:nvPicPr>
        <p:blipFill>
          <a:blip r:embed="rId2"/>
          <a:stretch>
            <a:fillRect/>
          </a:stretch>
        </p:blipFill>
        <p:spPr>
          <a:xfrm>
            <a:off x="5226124" y="946298"/>
            <a:ext cx="3503206" cy="914400"/>
          </a:xfrm>
          <a:prstGeom prst="rect">
            <a:avLst/>
          </a:prstGeom>
        </p:spPr>
      </p:pic>
    </p:spTree>
    <p:extLst>
      <p:ext uri="{BB962C8B-B14F-4D97-AF65-F5344CB8AC3E}">
        <p14:creationId xmlns:p14="http://schemas.microsoft.com/office/powerpoint/2010/main" val="2410781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9885-D543-BDB6-B9C9-FD50BF7994D2}"/>
              </a:ext>
            </a:extLst>
          </p:cNvPr>
          <p:cNvSpPr>
            <a:spLocks noGrp="1"/>
          </p:cNvSpPr>
          <p:nvPr>
            <p:ph type="title"/>
          </p:nvPr>
        </p:nvSpPr>
        <p:spPr>
          <a:xfrm>
            <a:off x="1201479" y="393750"/>
            <a:ext cx="7134921" cy="552548"/>
          </a:xfrm>
        </p:spPr>
        <p:txBody>
          <a:bodyPr/>
          <a:lstStyle/>
          <a:p>
            <a:r>
              <a:rPr lang="en-IN" b="1" dirty="0">
                <a:latin typeface="+mn-lt"/>
              </a:rPr>
              <a:t>How DevOps benefits Businesses (cont.)</a:t>
            </a:r>
            <a:endParaRPr lang="en-IN" dirty="0"/>
          </a:p>
        </p:txBody>
      </p:sp>
      <p:sp>
        <p:nvSpPr>
          <p:cNvPr id="3" name="Text Placeholder 2">
            <a:extLst>
              <a:ext uri="{FF2B5EF4-FFF2-40B4-BE49-F238E27FC236}">
                <a16:creationId xmlns:a16="http://schemas.microsoft.com/office/drawing/2014/main" id="{70FBA3FA-8A3C-0A6D-1134-D714E9DBD5BD}"/>
              </a:ext>
            </a:extLst>
          </p:cNvPr>
          <p:cNvSpPr>
            <a:spLocks noGrp="1"/>
          </p:cNvSpPr>
          <p:nvPr>
            <p:ph type="body" idx="1"/>
          </p:nvPr>
        </p:nvSpPr>
        <p:spPr>
          <a:xfrm>
            <a:off x="1201479" y="946298"/>
            <a:ext cx="7527851" cy="3803452"/>
          </a:xfrm>
        </p:spPr>
        <p:txBody>
          <a:bodyPr>
            <a:normAutofit/>
          </a:bodyPr>
          <a:lstStyle/>
          <a:p>
            <a:pPr>
              <a:buFont typeface="Wingdings" panose="05000000000000000000" pitchFamily="2" charset="2"/>
              <a:buChar char="Ø"/>
            </a:pPr>
            <a:r>
              <a:rPr lang="en-US" sz="1400" b="1" dirty="0">
                <a:latin typeface="+mn-lt"/>
              </a:rPr>
              <a:t>DevOps Benefit #3: Better Office Morale</a:t>
            </a:r>
            <a:endParaRPr lang="en-US" sz="1200" dirty="0">
              <a:latin typeface="+mn-lt"/>
            </a:endParaRPr>
          </a:p>
          <a:p>
            <a:pPr marL="146050" indent="0">
              <a:buNone/>
            </a:pPr>
            <a:endParaRPr lang="en-US" sz="1200" dirty="0">
              <a:latin typeface="+mn-lt"/>
            </a:endParaRPr>
          </a:p>
          <a:p>
            <a:endParaRPr lang="en-US" sz="1200" dirty="0">
              <a:latin typeface="+mn-lt"/>
            </a:endParaRPr>
          </a:p>
          <a:p>
            <a:pPr lvl="1" algn="just"/>
            <a:endParaRPr lang="en-US" sz="1200" dirty="0">
              <a:latin typeface="+mn-lt"/>
            </a:endParaRPr>
          </a:p>
          <a:p>
            <a:pPr lvl="1" algn="just"/>
            <a:r>
              <a:rPr lang="en-US" sz="1200" dirty="0">
                <a:latin typeface="+mn-lt"/>
              </a:rPr>
              <a:t>Team morale experiences a boost from implementing DevOps. DevOps benefits business by improving office collaboration and communication. </a:t>
            </a:r>
          </a:p>
          <a:p>
            <a:pPr lvl="1" algn="just"/>
            <a:endParaRPr lang="en-US" sz="1200" dirty="0">
              <a:latin typeface="+mn-lt"/>
            </a:endParaRPr>
          </a:p>
          <a:p>
            <a:pPr lvl="1" algn="just"/>
            <a:r>
              <a:rPr lang="en-US" sz="1200" dirty="0">
                <a:latin typeface="+mn-lt"/>
              </a:rPr>
              <a:t>The more employees communicate and work together, the better they work together. This improves employee camaraderie and boosts employee morale, which is why it is one of the most effective team management strategies.</a:t>
            </a:r>
          </a:p>
          <a:p>
            <a:pPr lvl="1" algn="just"/>
            <a:endParaRPr lang="en-US" sz="1200" dirty="0">
              <a:latin typeface="+mn-lt"/>
            </a:endParaRPr>
          </a:p>
          <a:p>
            <a:pPr lvl="1" algn="just"/>
            <a:r>
              <a:rPr lang="en-US" sz="1200" dirty="0">
                <a:latin typeface="+mn-lt"/>
              </a:rPr>
              <a:t>When employees work together well, they are happier. When everyone is happier, the work gets done quickly and well without issue. This is one of the biggest business benefits for DevOps implementation.</a:t>
            </a:r>
          </a:p>
        </p:txBody>
      </p:sp>
      <p:pic>
        <p:nvPicPr>
          <p:cNvPr id="6" name="Picture 5">
            <a:extLst>
              <a:ext uri="{FF2B5EF4-FFF2-40B4-BE49-F238E27FC236}">
                <a16:creationId xmlns:a16="http://schemas.microsoft.com/office/drawing/2014/main" id="{7E5C011C-726E-8D41-0A99-6E726FBF863B}"/>
              </a:ext>
            </a:extLst>
          </p:cNvPr>
          <p:cNvPicPr>
            <a:picLocks noChangeAspect="1"/>
          </p:cNvPicPr>
          <p:nvPr/>
        </p:nvPicPr>
        <p:blipFill>
          <a:blip r:embed="rId2"/>
          <a:stretch>
            <a:fillRect/>
          </a:stretch>
        </p:blipFill>
        <p:spPr>
          <a:xfrm>
            <a:off x="5462255" y="946298"/>
            <a:ext cx="3267075" cy="733647"/>
          </a:xfrm>
          <a:prstGeom prst="rect">
            <a:avLst/>
          </a:prstGeom>
        </p:spPr>
      </p:pic>
    </p:spTree>
    <p:extLst>
      <p:ext uri="{BB962C8B-B14F-4D97-AF65-F5344CB8AC3E}">
        <p14:creationId xmlns:p14="http://schemas.microsoft.com/office/powerpoint/2010/main" val="9565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535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Introduction</a:t>
            </a:r>
            <a:endParaRPr>
              <a:latin typeface="Arial"/>
              <a:ea typeface="Arial"/>
              <a:cs typeface="Arial"/>
              <a:sym typeface="Arial"/>
            </a:endParaRPr>
          </a:p>
        </p:txBody>
      </p:sp>
      <p:sp>
        <p:nvSpPr>
          <p:cNvPr id="147" name="Google Shape;147;p15"/>
          <p:cNvSpPr txBox="1">
            <a:spLocks noGrp="1"/>
          </p:cNvSpPr>
          <p:nvPr>
            <p:ph type="body" idx="1"/>
          </p:nvPr>
        </p:nvSpPr>
        <p:spPr>
          <a:xfrm>
            <a:off x="1103075" y="1053500"/>
            <a:ext cx="7411500" cy="3730500"/>
          </a:xfrm>
          <a:prstGeom prst="rect">
            <a:avLst/>
          </a:prstGeom>
        </p:spPr>
        <p:txBody>
          <a:bodyPr spcFirstLastPara="1" wrap="square" lIns="91425" tIns="91425" rIns="91425" bIns="91425" anchor="t" anchorCtr="0">
            <a:normAutofit/>
          </a:bodyPr>
          <a:lstStyle/>
          <a:p>
            <a:pPr marL="285750" lvl="0" indent="-285750" algn="just" rtl="0">
              <a:spcBef>
                <a:spcPts val="600"/>
              </a:spcBef>
              <a:spcAft>
                <a:spcPts val="0"/>
              </a:spcAft>
              <a:buFont typeface="Wingdings" panose="05000000000000000000" pitchFamily="2" charset="2"/>
              <a:buChar char="Ø"/>
            </a:pPr>
            <a:r>
              <a:rPr lang="en" sz="1800" dirty="0">
                <a:latin typeface="Arial"/>
                <a:ea typeface="Arial"/>
                <a:cs typeface="Arial"/>
                <a:sym typeface="Arial"/>
              </a:rPr>
              <a:t>As per the application economy today, businesses have become software businesses, and DevOps has become one of the most valuable business disciplines for enterprises.</a:t>
            </a:r>
            <a:endParaRPr sz="1800" dirty="0">
              <a:latin typeface="Arial"/>
              <a:ea typeface="Arial"/>
              <a:cs typeface="Arial"/>
              <a:sym typeface="Arial"/>
            </a:endParaRPr>
          </a:p>
          <a:p>
            <a:pPr marL="285750" lvl="0" indent="-285750" algn="just" rtl="0">
              <a:spcBef>
                <a:spcPts val="600"/>
              </a:spcBef>
              <a:spcAft>
                <a:spcPts val="0"/>
              </a:spcAft>
              <a:buFont typeface="Wingdings" panose="05000000000000000000" pitchFamily="2" charset="2"/>
              <a:buChar char="Ø"/>
            </a:pPr>
            <a:r>
              <a:rPr lang="en" sz="1800" dirty="0">
                <a:latin typeface="Arial"/>
                <a:ea typeface="Arial"/>
                <a:cs typeface="Arial"/>
                <a:sym typeface="Arial"/>
              </a:rPr>
              <a:t>With the help of DevOps, quality, and speed of application delivery have improved to a great extent.</a:t>
            </a:r>
            <a:endParaRPr sz="1800" dirty="0">
              <a:latin typeface="Arial"/>
              <a:ea typeface="Arial"/>
              <a:cs typeface="Arial"/>
              <a:sym typeface="Arial"/>
            </a:endParaRPr>
          </a:p>
          <a:p>
            <a:pPr marL="0" lvl="0" indent="0" algn="l" rtl="0">
              <a:spcBef>
                <a:spcPts val="0"/>
              </a:spcBef>
              <a:spcAft>
                <a:spcPts val="1200"/>
              </a:spcAft>
              <a:buNone/>
            </a:pPr>
            <a:endParaRPr dirty="0"/>
          </a:p>
        </p:txBody>
      </p:sp>
      <p:pic>
        <p:nvPicPr>
          <p:cNvPr id="148" name="Google Shape;148;p15"/>
          <p:cNvPicPr preferRelativeResize="0"/>
          <p:nvPr/>
        </p:nvPicPr>
        <p:blipFill>
          <a:blip r:embed="rId3">
            <a:alphaModFix/>
          </a:blip>
          <a:stretch>
            <a:fillRect/>
          </a:stretch>
        </p:blipFill>
        <p:spPr>
          <a:xfrm>
            <a:off x="2230925" y="2937375"/>
            <a:ext cx="4784076" cy="1952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9885-D543-BDB6-B9C9-FD50BF7994D2}"/>
              </a:ext>
            </a:extLst>
          </p:cNvPr>
          <p:cNvSpPr>
            <a:spLocks noGrp="1"/>
          </p:cNvSpPr>
          <p:nvPr>
            <p:ph type="title"/>
          </p:nvPr>
        </p:nvSpPr>
        <p:spPr>
          <a:xfrm>
            <a:off x="1201479" y="393750"/>
            <a:ext cx="7134921" cy="552548"/>
          </a:xfrm>
        </p:spPr>
        <p:txBody>
          <a:bodyPr/>
          <a:lstStyle/>
          <a:p>
            <a:r>
              <a:rPr lang="en-IN" b="1" dirty="0">
                <a:latin typeface="+mn-lt"/>
              </a:rPr>
              <a:t>How DevOps benefits Businesses (cont.)</a:t>
            </a:r>
            <a:endParaRPr lang="en-IN" dirty="0"/>
          </a:p>
        </p:txBody>
      </p:sp>
      <p:sp>
        <p:nvSpPr>
          <p:cNvPr id="3" name="Text Placeholder 2">
            <a:extLst>
              <a:ext uri="{FF2B5EF4-FFF2-40B4-BE49-F238E27FC236}">
                <a16:creationId xmlns:a16="http://schemas.microsoft.com/office/drawing/2014/main" id="{70FBA3FA-8A3C-0A6D-1134-D714E9DBD5BD}"/>
              </a:ext>
            </a:extLst>
          </p:cNvPr>
          <p:cNvSpPr>
            <a:spLocks noGrp="1"/>
          </p:cNvSpPr>
          <p:nvPr>
            <p:ph type="body" idx="1"/>
          </p:nvPr>
        </p:nvSpPr>
        <p:spPr>
          <a:xfrm>
            <a:off x="1201479" y="946298"/>
            <a:ext cx="7527851" cy="3803452"/>
          </a:xfrm>
        </p:spPr>
        <p:txBody>
          <a:bodyPr>
            <a:normAutofit/>
          </a:bodyPr>
          <a:lstStyle/>
          <a:p>
            <a:pPr>
              <a:buFont typeface="Wingdings" panose="05000000000000000000" pitchFamily="2" charset="2"/>
              <a:buChar char="Ø"/>
            </a:pPr>
            <a:r>
              <a:rPr lang="en-US" sz="1400" b="1" dirty="0">
                <a:latin typeface="+mn-lt"/>
              </a:rPr>
              <a:t>DevOps Benefit #4: More Time for </a:t>
            </a:r>
          </a:p>
          <a:p>
            <a:pPr marL="146050" indent="0">
              <a:buNone/>
            </a:pPr>
            <a:r>
              <a:rPr lang="en-US" sz="1400" b="1" dirty="0">
                <a:latin typeface="+mn-lt"/>
              </a:rPr>
              <a:t>      Innovation</a:t>
            </a:r>
            <a:endParaRPr lang="en-US" sz="1200" dirty="0">
              <a:latin typeface="+mn-lt"/>
            </a:endParaRPr>
          </a:p>
          <a:p>
            <a:endParaRPr lang="en-US" sz="1200" dirty="0">
              <a:latin typeface="+mn-lt"/>
            </a:endParaRPr>
          </a:p>
          <a:p>
            <a:pPr lvl="1" algn="just"/>
            <a:endParaRPr lang="en-US" sz="1200" dirty="0">
              <a:latin typeface="+mn-lt"/>
            </a:endParaRPr>
          </a:p>
          <a:p>
            <a:pPr lvl="1" algn="just"/>
            <a:endParaRPr lang="en-US" sz="1200" dirty="0">
              <a:latin typeface="+mn-lt"/>
            </a:endParaRPr>
          </a:p>
          <a:p>
            <a:pPr lvl="1" algn="just"/>
            <a:r>
              <a:rPr lang="en-US" sz="1200" dirty="0">
                <a:latin typeface="+mn-lt"/>
              </a:rPr>
              <a:t>DevOps benefits for business also allow more time for innovating. After DevOps implementation, your business will streamline processes and improve efficiency. This leaves a lot more time for brainstorming and developing new ideas in the work schedule. </a:t>
            </a:r>
          </a:p>
          <a:p>
            <a:pPr lvl="1" algn="just"/>
            <a:endParaRPr lang="en-US" sz="1200" dirty="0">
              <a:latin typeface="+mn-lt"/>
            </a:endParaRPr>
          </a:p>
          <a:p>
            <a:pPr lvl="1" algn="just"/>
            <a:r>
              <a:rPr lang="en-US" sz="1200" dirty="0">
                <a:latin typeface="+mn-lt"/>
              </a:rPr>
              <a:t>The more time your business has to innovate and improve, the more your business will grow and succeed.</a:t>
            </a:r>
          </a:p>
          <a:p>
            <a:pPr lvl="1" algn="just"/>
            <a:endParaRPr lang="en-US" sz="1200" dirty="0">
              <a:latin typeface="+mn-lt"/>
            </a:endParaRPr>
          </a:p>
          <a:p>
            <a:pPr lvl="1" algn="just"/>
            <a:r>
              <a:rPr lang="en-US" sz="1200" dirty="0">
                <a:latin typeface="+mn-lt"/>
              </a:rPr>
              <a:t>The best companies in the world allocate time to their people to innovate, create new products, or try out different ways of achieving better results. This is sure to help your business grow and expand for the long term.</a:t>
            </a:r>
          </a:p>
        </p:txBody>
      </p:sp>
      <p:pic>
        <p:nvPicPr>
          <p:cNvPr id="5" name="Picture 4">
            <a:extLst>
              <a:ext uri="{FF2B5EF4-FFF2-40B4-BE49-F238E27FC236}">
                <a16:creationId xmlns:a16="http://schemas.microsoft.com/office/drawing/2014/main" id="{A1EB25F6-CF5D-10FE-0985-5AD8AD99488C}"/>
              </a:ext>
            </a:extLst>
          </p:cNvPr>
          <p:cNvPicPr>
            <a:picLocks noChangeAspect="1"/>
          </p:cNvPicPr>
          <p:nvPr/>
        </p:nvPicPr>
        <p:blipFill>
          <a:blip r:embed="rId2"/>
          <a:stretch>
            <a:fillRect/>
          </a:stretch>
        </p:blipFill>
        <p:spPr>
          <a:xfrm>
            <a:off x="4848446" y="946297"/>
            <a:ext cx="3880883" cy="956931"/>
          </a:xfrm>
          <a:prstGeom prst="rect">
            <a:avLst/>
          </a:prstGeom>
        </p:spPr>
      </p:pic>
    </p:spTree>
    <p:extLst>
      <p:ext uri="{BB962C8B-B14F-4D97-AF65-F5344CB8AC3E}">
        <p14:creationId xmlns:p14="http://schemas.microsoft.com/office/powerpoint/2010/main" val="2882476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9885-D543-BDB6-B9C9-FD50BF7994D2}"/>
              </a:ext>
            </a:extLst>
          </p:cNvPr>
          <p:cNvSpPr>
            <a:spLocks noGrp="1"/>
          </p:cNvSpPr>
          <p:nvPr>
            <p:ph type="title"/>
          </p:nvPr>
        </p:nvSpPr>
        <p:spPr>
          <a:xfrm>
            <a:off x="1201479" y="393750"/>
            <a:ext cx="7134921" cy="552548"/>
          </a:xfrm>
        </p:spPr>
        <p:txBody>
          <a:bodyPr/>
          <a:lstStyle/>
          <a:p>
            <a:r>
              <a:rPr lang="en-IN" b="1" dirty="0">
                <a:latin typeface="+mn-lt"/>
              </a:rPr>
              <a:t>How DevOps benefits Businesses (cont.)</a:t>
            </a:r>
            <a:endParaRPr lang="en-IN" dirty="0"/>
          </a:p>
        </p:txBody>
      </p:sp>
      <p:sp>
        <p:nvSpPr>
          <p:cNvPr id="3" name="Text Placeholder 2">
            <a:extLst>
              <a:ext uri="{FF2B5EF4-FFF2-40B4-BE49-F238E27FC236}">
                <a16:creationId xmlns:a16="http://schemas.microsoft.com/office/drawing/2014/main" id="{70FBA3FA-8A3C-0A6D-1134-D714E9DBD5BD}"/>
              </a:ext>
            </a:extLst>
          </p:cNvPr>
          <p:cNvSpPr>
            <a:spLocks noGrp="1"/>
          </p:cNvSpPr>
          <p:nvPr>
            <p:ph type="body" idx="1"/>
          </p:nvPr>
        </p:nvSpPr>
        <p:spPr>
          <a:xfrm>
            <a:off x="1201479" y="946298"/>
            <a:ext cx="7527851" cy="3803452"/>
          </a:xfrm>
        </p:spPr>
        <p:txBody>
          <a:bodyPr>
            <a:normAutofit/>
          </a:bodyPr>
          <a:lstStyle/>
          <a:p>
            <a:pPr>
              <a:buFont typeface="Wingdings" panose="05000000000000000000" pitchFamily="2" charset="2"/>
              <a:buChar char="Ø"/>
            </a:pPr>
            <a:r>
              <a:rPr lang="en-US" sz="1400" b="1" dirty="0">
                <a:latin typeface="+mn-lt"/>
              </a:rPr>
              <a:t>DevOps Benefit #5: Faster Problem </a:t>
            </a:r>
          </a:p>
          <a:p>
            <a:pPr marL="146050" indent="0">
              <a:buNone/>
            </a:pPr>
            <a:r>
              <a:rPr lang="en-US" sz="1400" b="1" dirty="0">
                <a:latin typeface="+mn-lt"/>
              </a:rPr>
              <a:t>      Solving Abilities</a:t>
            </a:r>
            <a:endParaRPr lang="en-US" sz="1200" dirty="0">
              <a:latin typeface="+mn-lt"/>
            </a:endParaRPr>
          </a:p>
          <a:p>
            <a:pPr lvl="1" algn="just"/>
            <a:endParaRPr lang="en-US" sz="1200" dirty="0">
              <a:latin typeface="+mn-lt"/>
            </a:endParaRPr>
          </a:p>
          <a:p>
            <a:pPr lvl="1" algn="just"/>
            <a:endParaRPr lang="en-US" sz="1200" dirty="0">
              <a:latin typeface="+mn-lt"/>
            </a:endParaRPr>
          </a:p>
          <a:p>
            <a:pPr lvl="1" algn="just"/>
            <a:endParaRPr lang="en-US" sz="1200" dirty="0">
              <a:latin typeface="+mn-lt"/>
            </a:endParaRPr>
          </a:p>
          <a:p>
            <a:pPr lvl="1" algn="just">
              <a:buFont typeface="Courier New" panose="02070309020205020404" pitchFamily="49" charset="0"/>
              <a:buChar char="o"/>
            </a:pPr>
            <a:r>
              <a:rPr lang="en-US" sz="1200" dirty="0">
                <a:latin typeface="+mn-lt"/>
              </a:rPr>
              <a:t>Implementing DevOps processes allows businesses to solve problems quicker. Obviously, there are huge advantages to being able to problem solve faster. </a:t>
            </a:r>
          </a:p>
          <a:p>
            <a:pPr lvl="1" algn="just">
              <a:buFont typeface="Courier New" panose="02070309020205020404" pitchFamily="49" charset="0"/>
              <a:buChar char="o"/>
            </a:pPr>
            <a:endParaRPr lang="en-US" sz="1200" dirty="0">
              <a:latin typeface="+mn-lt"/>
            </a:endParaRPr>
          </a:p>
          <a:p>
            <a:pPr lvl="1" algn="just">
              <a:buFont typeface="Courier New" panose="02070309020205020404" pitchFamily="49" charset="0"/>
              <a:buChar char="o"/>
            </a:pPr>
            <a:r>
              <a:rPr lang="en-US" sz="1200" dirty="0">
                <a:latin typeface="+mn-lt"/>
              </a:rPr>
              <a:t>Process problems can cost your business a lot of money. The longer it takes to fix a problem, the more money is bled from your company’s coffers. When you are able to solve problems more rapidly, you can limit business losses to get back on track sooner. </a:t>
            </a:r>
          </a:p>
          <a:p>
            <a:pPr lvl="1" algn="just">
              <a:buFont typeface="Courier New" panose="02070309020205020404" pitchFamily="49" charset="0"/>
              <a:buChar char="o"/>
            </a:pPr>
            <a:endParaRPr lang="en-US" sz="1200" dirty="0">
              <a:latin typeface="+mn-lt"/>
            </a:endParaRPr>
          </a:p>
          <a:p>
            <a:pPr lvl="1" algn="just">
              <a:buFont typeface="Courier New" panose="02070309020205020404" pitchFamily="49" charset="0"/>
              <a:buChar char="o"/>
            </a:pPr>
            <a:r>
              <a:rPr lang="en-US" sz="1200" dirty="0">
                <a:latin typeface="+mn-lt"/>
              </a:rPr>
              <a:t>If you want to improve problem solving capabilities at your organization, this is one of the business benefits for DevOps that cannot be forgotten.</a:t>
            </a:r>
          </a:p>
        </p:txBody>
      </p:sp>
      <p:pic>
        <p:nvPicPr>
          <p:cNvPr id="6" name="Picture 5">
            <a:extLst>
              <a:ext uri="{FF2B5EF4-FFF2-40B4-BE49-F238E27FC236}">
                <a16:creationId xmlns:a16="http://schemas.microsoft.com/office/drawing/2014/main" id="{7223B63C-119E-EF99-5E80-A3EC314B04B9}"/>
              </a:ext>
            </a:extLst>
          </p:cNvPr>
          <p:cNvPicPr>
            <a:picLocks noChangeAspect="1"/>
          </p:cNvPicPr>
          <p:nvPr/>
        </p:nvPicPr>
        <p:blipFill>
          <a:blip r:embed="rId2"/>
          <a:stretch>
            <a:fillRect/>
          </a:stretch>
        </p:blipFill>
        <p:spPr>
          <a:xfrm>
            <a:off x="5890437" y="946299"/>
            <a:ext cx="2838893" cy="988828"/>
          </a:xfrm>
          <a:prstGeom prst="rect">
            <a:avLst/>
          </a:prstGeom>
        </p:spPr>
      </p:pic>
    </p:spTree>
    <p:extLst>
      <p:ext uri="{BB962C8B-B14F-4D97-AF65-F5344CB8AC3E}">
        <p14:creationId xmlns:p14="http://schemas.microsoft.com/office/powerpoint/2010/main" val="288186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9885-D543-BDB6-B9C9-FD50BF7994D2}"/>
              </a:ext>
            </a:extLst>
          </p:cNvPr>
          <p:cNvSpPr>
            <a:spLocks noGrp="1"/>
          </p:cNvSpPr>
          <p:nvPr>
            <p:ph type="title"/>
          </p:nvPr>
        </p:nvSpPr>
        <p:spPr>
          <a:xfrm>
            <a:off x="1201479" y="361851"/>
            <a:ext cx="7134921" cy="956585"/>
          </a:xfrm>
        </p:spPr>
        <p:txBody>
          <a:bodyPr>
            <a:normAutofit/>
          </a:bodyPr>
          <a:lstStyle/>
          <a:p>
            <a:pPr algn="just"/>
            <a:r>
              <a:rPr lang="en-US" b="1" dirty="0">
                <a:latin typeface="+mn-lt"/>
              </a:rPr>
              <a:t>Final Thoughts: DevOps Implementation Offers Many Advantages for Businesses</a:t>
            </a:r>
            <a:endParaRPr lang="en-IN" dirty="0"/>
          </a:p>
        </p:txBody>
      </p:sp>
      <p:sp>
        <p:nvSpPr>
          <p:cNvPr id="3" name="Text Placeholder 2">
            <a:extLst>
              <a:ext uri="{FF2B5EF4-FFF2-40B4-BE49-F238E27FC236}">
                <a16:creationId xmlns:a16="http://schemas.microsoft.com/office/drawing/2014/main" id="{70FBA3FA-8A3C-0A6D-1134-D714E9DBD5BD}"/>
              </a:ext>
            </a:extLst>
          </p:cNvPr>
          <p:cNvSpPr>
            <a:spLocks noGrp="1"/>
          </p:cNvSpPr>
          <p:nvPr>
            <p:ph type="body" idx="1"/>
          </p:nvPr>
        </p:nvSpPr>
        <p:spPr>
          <a:xfrm>
            <a:off x="542261" y="1350334"/>
            <a:ext cx="3657599" cy="3399416"/>
          </a:xfrm>
        </p:spPr>
        <p:txBody>
          <a:bodyPr>
            <a:normAutofit/>
          </a:bodyPr>
          <a:lstStyle/>
          <a:p>
            <a:pPr marL="615950" lvl="1" indent="0" algn="just">
              <a:buNone/>
            </a:pPr>
            <a:r>
              <a:rPr lang="en-US" sz="1300" dirty="0">
                <a:latin typeface="+mn-lt"/>
              </a:rPr>
              <a:t>Chris </a:t>
            </a:r>
            <a:r>
              <a:rPr lang="en-US" sz="1300" dirty="0" err="1">
                <a:latin typeface="+mn-lt"/>
              </a:rPr>
              <a:t>DeGonia</a:t>
            </a:r>
            <a:r>
              <a:rPr lang="en-US" sz="1300" dirty="0">
                <a:latin typeface="+mn-lt"/>
              </a:rPr>
              <a:t>, Director of QA at International SOS, said on a recent podcast – “DevOps is definitely here to stay. It is something that teams really need to get their hands around if they are not already working in DevOps space. They need to scale up or skill up in order to make it. Because it’s not becoming a slower-paced world, we’re certainly facing a faster-paced world as we move forward.”</a:t>
            </a:r>
          </a:p>
          <a:p>
            <a:pPr marL="615950" lvl="1" indent="0" algn="just">
              <a:buNone/>
            </a:pPr>
            <a:endParaRPr lang="en-US" sz="1400" dirty="0">
              <a:latin typeface="+mn-lt"/>
            </a:endParaRPr>
          </a:p>
        </p:txBody>
      </p:sp>
      <p:pic>
        <p:nvPicPr>
          <p:cNvPr id="5" name="Picture 4">
            <a:extLst>
              <a:ext uri="{FF2B5EF4-FFF2-40B4-BE49-F238E27FC236}">
                <a16:creationId xmlns:a16="http://schemas.microsoft.com/office/drawing/2014/main" id="{C90A36FC-F577-3988-14A6-854D459A55D1}"/>
              </a:ext>
            </a:extLst>
          </p:cNvPr>
          <p:cNvPicPr>
            <a:picLocks noChangeAspect="1"/>
          </p:cNvPicPr>
          <p:nvPr/>
        </p:nvPicPr>
        <p:blipFill>
          <a:blip r:embed="rId2"/>
          <a:stretch>
            <a:fillRect/>
          </a:stretch>
        </p:blipFill>
        <p:spPr>
          <a:xfrm>
            <a:off x="4369981" y="1350334"/>
            <a:ext cx="4518838" cy="3399416"/>
          </a:xfrm>
          <a:prstGeom prst="rect">
            <a:avLst/>
          </a:prstGeom>
        </p:spPr>
      </p:pic>
    </p:spTree>
    <p:extLst>
      <p:ext uri="{BB962C8B-B14F-4D97-AF65-F5344CB8AC3E}">
        <p14:creationId xmlns:p14="http://schemas.microsoft.com/office/powerpoint/2010/main" val="723547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1794-889E-1401-920F-D181CE4938D3}"/>
              </a:ext>
            </a:extLst>
          </p:cNvPr>
          <p:cNvSpPr>
            <a:spLocks noGrp="1"/>
          </p:cNvSpPr>
          <p:nvPr>
            <p:ph type="title"/>
          </p:nvPr>
        </p:nvSpPr>
        <p:spPr>
          <a:xfrm>
            <a:off x="2105100" y="2190653"/>
            <a:ext cx="5178202" cy="914100"/>
          </a:xfrm>
        </p:spPr>
        <p:txBody>
          <a:bodyPr>
            <a:noAutofit/>
          </a:bodyPr>
          <a:lstStyle/>
          <a:p>
            <a:r>
              <a:rPr lang="en-US" sz="6000" b="1" dirty="0">
                <a:latin typeface="+mn-lt"/>
              </a:rPr>
              <a:t>Thank You</a:t>
            </a:r>
            <a:endParaRPr lang="en-IN" sz="6000" b="1" dirty="0">
              <a:latin typeface="+mn-lt"/>
            </a:endParaRPr>
          </a:p>
        </p:txBody>
      </p:sp>
    </p:spTree>
    <p:extLst>
      <p:ext uri="{BB962C8B-B14F-4D97-AF65-F5344CB8AC3E}">
        <p14:creationId xmlns:p14="http://schemas.microsoft.com/office/powerpoint/2010/main" val="397391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384250" y="406150"/>
            <a:ext cx="7038900" cy="69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Arial"/>
                <a:ea typeface="Arial"/>
                <a:cs typeface="Arial"/>
                <a:sym typeface="Arial"/>
              </a:rPr>
              <a:t>Where did DevOps came from?</a:t>
            </a:r>
            <a:endParaRPr sz="3000"/>
          </a:p>
        </p:txBody>
      </p:sp>
      <p:sp>
        <p:nvSpPr>
          <p:cNvPr id="154" name="Google Shape;154;p16"/>
          <p:cNvSpPr txBox="1">
            <a:spLocks noGrp="1"/>
          </p:cNvSpPr>
          <p:nvPr>
            <p:ph type="body" idx="1"/>
          </p:nvPr>
        </p:nvSpPr>
        <p:spPr>
          <a:xfrm>
            <a:off x="1297500" y="1028700"/>
            <a:ext cx="7415400" cy="3730500"/>
          </a:xfrm>
          <a:prstGeom prst="rect">
            <a:avLst/>
          </a:prstGeom>
        </p:spPr>
        <p:txBody>
          <a:bodyPr spcFirstLastPara="1" wrap="square" lIns="91425" tIns="91425" rIns="91425" bIns="91425" anchor="t" anchorCtr="0">
            <a:normAutofit fontScale="47500" lnSpcReduction="20000"/>
          </a:bodyPr>
          <a:lstStyle/>
          <a:p>
            <a:pPr marL="0" lvl="0" indent="0" algn="just" rtl="0">
              <a:spcBef>
                <a:spcPts val="600"/>
              </a:spcBef>
              <a:spcAft>
                <a:spcPts val="0"/>
              </a:spcAft>
              <a:buNone/>
            </a:pPr>
            <a:r>
              <a:rPr lang="en" sz="3750" dirty="0">
                <a:latin typeface="Arial"/>
                <a:ea typeface="Arial"/>
                <a:cs typeface="Arial"/>
                <a:sym typeface="Arial"/>
              </a:rPr>
              <a:t>There are tons of stories about the DevOps origins, but it is not created out of the whole cloth. Its seeds were planted many years ago and recently nurtured by expert IT professionals in several disciplines. Two primary ancestors of DevOps are given below:</a:t>
            </a:r>
            <a:endParaRPr sz="3750" dirty="0">
              <a:latin typeface="Arial"/>
              <a:ea typeface="Arial"/>
              <a:cs typeface="Arial"/>
              <a:sym typeface="Arial"/>
            </a:endParaRPr>
          </a:p>
          <a:p>
            <a:pPr marL="0" lvl="0" indent="0" algn="just" rtl="0">
              <a:spcBef>
                <a:spcPts val="600"/>
              </a:spcBef>
              <a:spcAft>
                <a:spcPts val="0"/>
              </a:spcAft>
              <a:buNone/>
            </a:pPr>
            <a:r>
              <a:rPr lang="en" sz="3750" dirty="0">
                <a:latin typeface="Arial"/>
                <a:ea typeface="Arial"/>
                <a:cs typeface="Arial"/>
                <a:sym typeface="Arial"/>
              </a:rPr>
              <a:t>1. </a:t>
            </a:r>
            <a:r>
              <a:rPr lang="en" sz="3750" b="1" dirty="0">
                <a:latin typeface="Arial"/>
                <a:ea typeface="Arial"/>
                <a:cs typeface="Arial"/>
                <a:sym typeface="Arial"/>
              </a:rPr>
              <a:t>ESM (Enterprise Systems Management):</a:t>
            </a:r>
            <a:r>
              <a:rPr lang="en" sz="3750" dirty="0">
                <a:latin typeface="Arial"/>
                <a:ea typeface="Arial"/>
                <a:cs typeface="Arial"/>
                <a:sym typeface="Arial"/>
              </a:rPr>
              <a:t> People involved in the initial phases of DevOps are system administrators. These experts brought the key ESM practices to DevOps like configuration management, automated provisioning, system monitoring, and the toolchain approach, etc.</a:t>
            </a:r>
            <a:endParaRPr sz="3750" dirty="0">
              <a:latin typeface="Arial"/>
              <a:ea typeface="Arial"/>
              <a:cs typeface="Arial"/>
              <a:sym typeface="Arial"/>
            </a:endParaRPr>
          </a:p>
          <a:p>
            <a:pPr marL="0" lvl="0" indent="0" algn="just" rtl="0">
              <a:spcBef>
                <a:spcPts val="600"/>
              </a:spcBef>
              <a:spcAft>
                <a:spcPts val="0"/>
              </a:spcAft>
              <a:buNone/>
            </a:pPr>
            <a:r>
              <a:rPr lang="en" sz="3750" dirty="0">
                <a:latin typeface="Arial"/>
                <a:ea typeface="Arial"/>
                <a:cs typeface="Arial"/>
                <a:sym typeface="Arial"/>
              </a:rPr>
              <a:t>2. </a:t>
            </a:r>
            <a:r>
              <a:rPr lang="en" sz="3750" b="1" dirty="0">
                <a:latin typeface="Arial"/>
                <a:ea typeface="Arial"/>
                <a:cs typeface="Arial"/>
                <a:sym typeface="Arial"/>
              </a:rPr>
              <a:t>Agile Development:</a:t>
            </a:r>
            <a:r>
              <a:rPr lang="en" sz="3750" dirty="0">
                <a:latin typeface="Arial"/>
                <a:ea typeface="Arial"/>
                <a:cs typeface="Arial"/>
                <a:sym typeface="Arial"/>
              </a:rPr>
              <a:t> DevOps can be considered as an outgrowth of the agile. It is simply extending the Agile principles beyond boundaries of the code to the entire delivered services.</a:t>
            </a:r>
            <a:endParaRPr sz="3750" dirty="0">
              <a:latin typeface="Arial"/>
              <a:ea typeface="Arial"/>
              <a:cs typeface="Arial"/>
              <a:sym typeface="Arial"/>
            </a:endParaRPr>
          </a:p>
          <a:p>
            <a:pPr marL="0" lvl="0" indent="0" algn="l" rtl="0">
              <a:spcBef>
                <a:spcPts val="0"/>
              </a:spcBef>
              <a:spcAft>
                <a:spcPts val="12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Arial"/>
                <a:ea typeface="Arial"/>
                <a:cs typeface="Arial"/>
                <a:sym typeface="Arial"/>
              </a:rPr>
              <a:t>Breaking the Silos: Dev and Op</a:t>
            </a:r>
            <a:endParaRPr sz="3000" b="1"/>
          </a:p>
        </p:txBody>
      </p:sp>
      <p:sp>
        <p:nvSpPr>
          <p:cNvPr id="160" name="Google Shape;160;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1" name="Google Shape;161;p17"/>
          <p:cNvPicPr preferRelativeResize="0"/>
          <p:nvPr/>
        </p:nvPicPr>
        <p:blipFill rotWithShape="1">
          <a:blip r:embed="rId3">
            <a:alphaModFix/>
          </a:blip>
          <a:srcRect t="6060" b="4947"/>
          <a:stretch/>
        </p:blipFill>
        <p:spPr>
          <a:xfrm>
            <a:off x="810575" y="1567550"/>
            <a:ext cx="8012750" cy="3042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Arial"/>
                <a:ea typeface="Arial"/>
                <a:cs typeface="Arial"/>
                <a:sym typeface="Arial"/>
              </a:rPr>
              <a:t>What is DevOps ?</a:t>
            </a:r>
            <a:endParaRPr b="1">
              <a:latin typeface="Arial"/>
              <a:ea typeface="Arial"/>
              <a:cs typeface="Arial"/>
              <a:sym typeface="Arial"/>
            </a:endParaRPr>
          </a:p>
        </p:txBody>
      </p:sp>
      <p:sp>
        <p:nvSpPr>
          <p:cNvPr id="167" name="Google Shape;167;p18"/>
          <p:cNvSpPr txBox="1">
            <a:spLocks noGrp="1"/>
          </p:cNvSpPr>
          <p:nvPr>
            <p:ph type="body" idx="1"/>
          </p:nvPr>
        </p:nvSpPr>
        <p:spPr>
          <a:xfrm>
            <a:off x="1297500" y="941950"/>
            <a:ext cx="7038900" cy="3470400"/>
          </a:xfrm>
          <a:prstGeom prst="rect">
            <a:avLst/>
          </a:prstGeom>
        </p:spPr>
        <p:txBody>
          <a:bodyPr spcFirstLastPara="1" wrap="square" lIns="91425" tIns="91425" rIns="91425" bIns="91425" anchor="t" anchorCtr="0">
            <a:normAutofit fontScale="92500" lnSpcReduction="10000"/>
          </a:bodyPr>
          <a:lstStyle/>
          <a:p>
            <a:pPr marL="342900" lvl="0" indent="-342900" algn="just" rtl="0">
              <a:spcBef>
                <a:spcPts val="600"/>
              </a:spcBef>
              <a:spcAft>
                <a:spcPts val="0"/>
              </a:spcAft>
              <a:buFont typeface="Wingdings" panose="05000000000000000000" pitchFamily="2" charset="2"/>
              <a:buChar char="Ø"/>
            </a:pPr>
            <a:r>
              <a:rPr lang="en" sz="2056" dirty="0">
                <a:latin typeface="Arial"/>
                <a:ea typeface="Arial"/>
                <a:cs typeface="Arial"/>
                <a:sym typeface="Arial"/>
              </a:rPr>
              <a:t>D</a:t>
            </a:r>
            <a:r>
              <a:rPr lang="en" sz="1948" dirty="0">
                <a:latin typeface="Arial"/>
                <a:ea typeface="Arial"/>
                <a:cs typeface="Arial"/>
                <a:sym typeface="Arial"/>
              </a:rPr>
              <a:t>evOps word in itself is a combination of two words one is Development and other is Operations. It is neither an application nor a tool; instead, it is just a culture to promote development and Operation process collaboratively. </a:t>
            </a:r>
          </a:p>
          <a:p>
            <a:pPr marL="342900" lvl="0" indent="-342900" algn="just" rtl="0">
              <a:spcBef>
                <a:spcPts val="600"/>
              </a:spcBef>
              <a:spcAft>
                <a:spcPts val="0"/>
              </a:spcAft>
              <a:buFont typeface="Wingdings" panose="05000000000000000000" pitchFamily="2" charset="2"/>
              <a:buChar char="Ø"/>
            </a:pPr>
            <a:r>
              <a:rPr lang="en" sz="1948" dirty="0">
                <a:latin typeface="Arial"/>
                <a:ea typeface="Arial"/>
                <a:cs typeface="Arial"/>
                <a:sym typeface="Arial"/>
              </a:rPr>
              <a:t>As a result of DevOps implementation, the speed to deliver applications and services has increased.</a:t>
            </a:r>
            <a:endParaRPr sz="1948" dirty="0">
              <a:latin typeface="Arial"/>
              <a:ea typeface="Arial"/>
              <a:cs typeface="Arial"/>
              <a:sym typeface="Arial"/>
            </a:endParaRPr>
          </a:p>
          <a:p>
            <a:pPr marL="342900" lvl="0" indent="-342900" algn="just" rtl="0">
              <a:spcBef>
                <a:spcPts val="600"/>
              </a:spcBef>
              <a:spcAft>
                <a:spcPts val="0"/>
              </a:spcAft>
              <a:buFont typeface="Wingdings" panose="05000000000000000000" pitchFamily="2" charset="2"/>
              <a:buChar char="Ø"/>
            </a:pPr>
            <a:r>
              <a:rPr lang="en" sz="1948" dirty="0">
                <a:latin typeface="Arial"/>
                <a:ea typeface="Arial"/>
                <a:cs typeface="Arial"/>
                <a:sym typeface="Arial"/>
              </a:rPr>
              <a:t>DevOps enables organizations to serve their customers strongly and better in the market. </a:t>
            </a:r>
          </a:p>
          <a:p>
            <a:pPr marL="342900" lvl="0" indent="-342900" algn="just" rtl="0">
              <a:spcBef>
                <a:spcPts val="600"/>
              </a:spcBef>
              <a:spcAft>
                <a:spcPts val="0"/>
              </a:spcAft>
              <a:buFont typeface="Wingdings" panose="05000000000000000000" pitchFamily="2" charset="2"/>
              <a:buChar char="Ø"/>
            </a:pPr>
            <a:r>
              <a:rPr lang="en" sz="1948" dirty="0">
                <a:latin typeface="Arial"/>
                <a:ea typeface="Arial"/>
                <a:cs typeface="Arial"/>
                <a:sym typeface="Arial"/>
              </a:rPr>
              <a:t>DevOps is the process of alignment of IT and development operations with better and improved communication.</a:t>
            </a:r>
            <a:endParaRPr sz="1948" dirty="0">
              <a:latin typeface="Arial"/>
              <a:ea typeface="Arial"/>
              <a:cs typeface="Arial"/>
              <a:sym typeface="Arial"/>
            </a:endParaRPr>
          </a:p>
          <a:p>
            <a:pPr marL="0" lvl="0" indent="0" algn="l" rtl="0">
              <a:spcBef>
                <a:spcPts val="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297500" y="393750"/>
            <a:ext cx="7038900" cy="70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latin typeface="Arial"/>
                <a:ea typeface="Arial"/>
                <a:cs typeface="Arial"/>
                <a:sym typeface="Arial"/>
              </a:rPr>
              <a:t>Problems led to the creation of DevOps</a:t>
            </a:r>
            <a:endParaRPr sz="3000" dirty="0"/>
          </a:p>
        </p:txBody>
      </p:sp>
      <p:sp>
        <p:nvSpPr>
          <p:cNvPr id="173" name="Google Shape;173;p19"/>
          <p:cNvSpPr txBox="1">
            <a:spLocks noGrp="1"/>
          </p:cNvSpPr>
          <p:nvPr>
            <p:ph type="body" idx="1"/>
          </p:nvPr>
        </p:nvSpPr>
        <p:spPr>
          <a:xfrm>
            <a:off x="978195" y="1102950"/>
            <a:ext cx="7623080" cy="3755400"/>
          </a:xfrm>
          <a:prstGeom prst="rect">
            <a:avLst/>
          </a:prstGeom>
        </p:spPr>
        <p:txBody>
          <a:bodyPr spcFirstLastPara="1" wrap="square" lIns="91425" tIns="91425" rIns="91425" bIns="91425" anchor="t" anchorCtr="0">
            <a:normAutofit fontScale="62500" lnSpcReduction="20000"/>
          </a:bodyPr>
          <a:lstStyle/>
          <a:p>
            <a:pPr lvl="0" indent="-457200" algn="just" rtl="0">
              <a:spcBef>
                <a:spcPts val="600"/>
              </a:spcBef>
              <a:spcAft>
                <a:spcPts val="0"/>
              </a:spcAft>
              <a:buFont typeface="Wingdings" panose="05000000000000000000" pitchFamily="2" charset="2"/>
              <a:buChar char="Ø"/>
            </a:pPr>
            <a:r>
              <a:rPr lang="en" sz="2850" dirty="0">
                <a:latin typeface="Arial"/>
                <a:ea typeface="Arial"/>
                <a:cs typeface="Arial"/>
                <a:sym typeface="Arial"/>
              </a:rPr>
              <a:t>DevOps implementation has increased the rate of software delivery and the revenue for business stakeholders. Following listed reasons are the most considerable ones that led to the creation of DevOps.</a:t>
            </a:r>
            <a:endParaRPr sz="2850" dirty="0">
              <a:latin typeface="Arial"/>
              <a:ea typeface="Arial"/>
              <a:cs typeface="Arial"/>
              <a:sym typeface="Arial"/>
            </a:endParaRPr>
          </a:p>
          <a:p>
            <a:pPr lvl="0" indent="-457200" algn="just" rtl="0">
              <a:spcBef>
                <a:spcPts val="600"/>
              </a:spcBef>
              <a:spcAft>
                <a:spcPts val="0"/>
              </a:spcAft>
              <a:buFont typeface="Wingdings" panose="05000000000000000000" pitchFamily="2" charset="2"/>
              <a:buChar char="Ø"/>
            </a:pPr>
            <a:r>
              <a:rPr lang="en" sz="2850" dirty="0">
                <a:latin typeface="Arial"/>
                <a:ea typeface="Arial"/>
                <a:cs typeface="Arial"/>
                <a:sym typeface="Arial"/>
              </a:rPr>
              <a:t>Before DevOps, operation and development teams were working in an isolated environment.</a:t>
            </a:r>
            <a:endParaRPr sz="2850" dirty="0">
              <a:latin typeface="Arial"/>
              <a:ea typeface="Arial"/>
              <a:cs typeface="Arial"/>
              <a:sym typeface="Arial"/>
            </a:endParaRPr>
          </a:p>
          <a:p>
            <a:pPr lvl="0" indent="-457200" algn="just" rtl="0">
              <a:spcBef>
                <a:spcPts val="600"/>
              </a:spcBef>
              <a:spcAft>
                <a:spcPts val="0"/>
              </a:spcAft>
              <a:buFont typeface="Wingdings" panose="05000000000000000000" pitchFamily="2" charset="2"/>
              <a:buChar char="Ø"/>
            </a:pPr>
            <a:r>
              <a:rPr lang="en" sz="2850" dirty="0">
                <a:latin typeface="Arial"/>
                <a:ea typeface="Arial"/>
                <a:cs typeface="Arial"/>
                <a:sym typeface="Arial"/>
              </a:rPr>
              <a:t>Testing and Deployment activities mostly were performed in an isolated manner after design-build step, and they took more time than actual project completion time.</a:t>
            </a:r>
            <a:endParaRPr sz="2850" dirty="0">
              <a:latin typeface="Arial"/>
              <a:ea typeface="Arial"/>
              <a:cs typeface="Arial"/>
              <a:sym typeface="Arial"/>
            </a:endParaRPr>
          </a:p>
          <a:p>
            <a:pPr lvl="0" indent="-457200" algn="just" rtl="0">
              <a:spcBef>
                <a:spcPts val="600"/>
              </a:spcBef>
              <a:spcAft>
                <a:spcPts val="0"/>
              </a:spcAft>
              <a:buFont typeface="Wingdings" panose="05000000000000000000" pitchFamily="2" charset="2"/>
              <a:buChar char="Ø"/>
            </a:pPr>
            <a:r>
              <a:rPr lang="en" sz="2850" dirty="0">
                <a:latin typeface="Arial"/>
                <a:ea typeface="Arial"/>
                <a:cs typeface="Arial"/>
                <a:sym typeface="Arial"/>
              </a:rPr>
              <a:t>Team members usually spend a large amount of time in deploying, testing, designing, and building the projects</a:t>
            </a:r>
            <a:endParaRPr sz="2850" dirty="0">
              <a:latin typeface="Arial"/>
              <a:ea typeface="Arial"/>
              <a:cs typeface="Arial"/>
              <a:sym typeface="Arial"/>
            </a:endParaRPr>
          </a:p>
          <a:p>
            <a:pPr lvl="0" indent="-457200" algn="just" rtl="0">
              <a:spcBef>
                <a:spcPts val="600"/>
              </a:spcBef>
              <a:spcAft>
                <a:spcPts val="0"/>
              </a:spcAft>
              <a:buFont typeface="Wingdings" panose="05000000000000000000" pitchFamily="2" charset="2"/>
              <a:buChar char="Ø"/>
            </a:pPr>
            <a:r>
              <a:rPr lang="en" sz="2850" dirty="0">
                <a:latin typeface="Arial"/>
                <a:ea typeface="Arial"/>
                <a:cs typeface="Arial"/>
                <a:sym typeface="Arial"/>
              </a:rPr>
              <a:t>Human production errors were deployed during manual code conduction.</a:t>
            </a:r>
            <a:endParaRPr sz="2850" dirty="0">
              <a:latin typeface="Arial"/>
              <a:ea typeface="Arial"/>
              <a:cs typeface="Arial"/>
              <a:sym typeface="Arial"/>
            </a:endParaRPr>
          </a:p>
          <a:p>
            <a:pPr marL="0" lvl="0" indent="0" algn="l" rtl="0">
              <a:spcBef>
                <a:spcPts val="0"/>
              </a:spcBef>
              <a:spcAft>
                <a:spcPts val="12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1297500" y="393750"/>
            <a:ext cx="7038900" cy="51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Dev and Ops Challenges and Solutions</a:t>
            </a:r>
            <a:endParaRPr b="1" dirty="0">
              <a:latin typeface="Arial"/>
              <a:ea typeface="Arial"/>
              <a:cs typeface="Arial"/>
              <a:sym typeface="Arial"/>
            </a:endParaRPr>
          </a:p>
        </p:txBody>
      </p:sp>
      <p:graphicFrame>
        <p:nvGraphicFramePr>
          <p:cNvPr id="224" name="Google Shape;224;p27"/>
          <p:cNvGraphicFramePr/>
          <p:nvPr/>
        </p:nvGraphicFramePr>
        <p:xfrm>
          <a:off x="345200" y="1550713"/>
          <a:ext cx="3619500" cy="2499270"/>
        </p:xfrm>
        <a:graphic>
          <a:graphicData uri="http://schemas.openxmlformats.org/drawingml/2006/table">
            <a:tbl>
              <a:tblPr>
                <a:noFill/>
                <a:tableStyleId>{18BB37F6-3AE9-4D84-840F-EA695C0978E8}</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600" b="1">
                          <a:solidFill>
                            <a:schemeClr val="lt1"/>
                          </a:solidFill>
                          <a:highlight>
                            <a:schemeClr val="dk1"/>
                          </a:highlight>
                        </a:rPr>
                        <a:t>Dev Challenges</a:t>
                      </a:r>
                      <a:endParaRPr sz="1600" b="1">
                        <a:solidFill>
                          <a:schemeClr val="lt1"/>
                        </a:solidFill>
                        <a:highlight>
                          <a:schemeClr val="dk1"/>
                        </a:highlight>
                      </a:endParaRPr>
                    </a:p>
                  </a:txBody>
                  <a:tcPr marL="91425" marR="91425" marT="91425" marB="91425"/>
                </a:tc>
                <a:tc>
                  <a:txBody>
                    <a:bodyPr/>
                    <a:lstStyle/>
                    <a:p>
                      <a:pPr marL="0" lvl="0" indent="0" algn="l" rtl="0">
                        <a:spcBef>
                          <a:spcPts val="0"/>
                        </a:spcBef>
                        <a:spcAft>
                          <a:spcPts val="0"/>
                        </a:spcAft>
                        <a:buNone/>
                      </a:pPr>
                      <a:r>
                        <a:rPr lang="en" sz="1600" b="1">
                          <a:solidFill>
                            <a:schemeClr val="lt1"/>
                          </a:solidFill>
                          <a:highlight>
                            <a:schemeClr val="dk1"/>
                          </a:highlight>
                        </a:rPr>
                        <a:t>DevOps Solutions</a:t>
                      </a:r>
                      <a:endParaRPr sz="1600" b="1">
                        <a:solidFill>
                          <a:schemeClr val="lt1"/>
                        </a:solidFill>
                        <a:highlight>
                          <a:schemeClr val="dk1"/>
                        </a:highligh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600">
                          <a:solidFill>
                            <a:schemeClr val="lt1"/>
                          </a:solidFill>
                          <a:highlight>
                            <a:schemeClr val="dk1"/>
                          </a:highlight>
                        </a:rPr>
                        <a:t>Code deployment time is higher</a:t>
                      </a:r>
                      <a:endParaRPr sz="1600">
                        <a:solidFill>
                          <a:schemeClr val="lt1"/>
                        </a:solidFill>
                        <a:highlight>
                          <a:schemeClr val="dk1"/>
                        </a:highlight>
                      </a:endParaRPr>
                    </a:p>
                  </a:txBody>
                  <a:tcPr marL="91425" marR="91425" marT="91425" marB="91425"/>
                </a:tc>
                <a:tc>
                  <a:txBody>
                    <a:bodyPr/>
                    <a:lstStyle/>
                    <a:p>
                      <a:pPr marL="0" lvl="0" indent="0" algn="l" rtl="0">
                        <a:spcBef>
                          <a:spcPts val="0"/>
                        </a:spcBef>
                        <a:spcAft>
                          <a:spcPts val="0"/>
                        </a:spcAft>
                        <a:buNone/>
                      </a:pPr>
                      <a:r>
                        <a:rPr lang="en" sz="1600">
                          <a:solidFill>
                            <a:schemeClr val="lt1"/>
                          </a:solidFill>
                          <a:highlight>
                            <a:schemeClr val="dk1"/>
                          </a:highlight>
                        </a:rPr>
                        <a:t>Quick deployment of code</a:t>
                      </a:r>
                      <a:endParaRPr sz="1600">
                        <a:solidFill>
                          <a:schemeClr val="lt1"/>
                        </a:solidFill>
                        <a:highlight>
                          <a:schemeClr val="dk1"/>
                        </a:highligh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600">
                          <a:solidFill>
                            <a:schemeClr val="lt1"/>
                          </a:solidFill>
                          <a:highlight>
                            <a:schemeClr val="dk1"/>
                          </a:highlight>
                        </a:rPr>
                        <a:t>Poor code management</a:t>
                      </a:r>
                      <a:endParaRPr sz="1600">
                        <a:solidFill>
                          <a:schemeClr val="lt1"/>
                        </a:solidFill>
                        <a:highlight>
                          <a:schemeClr val="dk1"/>
                        </a:highlight>
                      </a:endParaRPr>
                    </a:p>
                  </a:txBody>
                  <a:tcPr marL="91425" marR="91425" marT="91425" marB="91425"/>
                </a:tc>
                <a:tc>
                  <a:txBody>
                    <a:bodyPr/>
                    <a:lstStyle/>
                    <a:p>
                      <a:pPr marL="0" lvl="0" indent="0" algn="l" rtl="0">
                        <a:spcBef>
                          <a:spcPts val="0"/>
                        </a:spcBef>
                        <a:spcAft>
                          <a:spcPts val="0"/>
                        </a:spcAft>
                        <a:buNone/>
                      </a:pPr>
                      <a:r>
                        <a:rPr lang="en" sz="1600">
                          <a:solidFill>
                            <a:schemeClr val="lt1"/>
                          </a:solidFill>
                          <a:highlight>
                            <a:schemeClr val="dk1"/>
                          </a:highlight>
                        </a:rPr>
                        <a:t>Effective code management due to continuous integration</a:t>
                      </a:r>
                      <a:endParaRPr sz="1600">
                        <a:solidFill>
                          <a:schemeClr val="lt1"/>
                        </a:solidFill>
                        <a:highlight>
                          <a:schemeClr val="dk1"/>
                        </a:highlight>
                      </a:endParaRPr>
                    </a:p>
                  </a:txBody>
                  <a:tcPr marL="91425" marR="91425" marT="91425" marB="91425"/>
                </a:tc>
                <a:extLst>
                  <a:ext uri="{0D108BD9-81ED-4DB2-BD59-A6C34878D82A}">
                    <a16:rowId xmlns:a16="http://schemas.microsoft.com/office/drawing/2014/main" val="10002"/>
                  </a:ext>
                </a:extLst>
              </a:tr>
            </a:tbl>
          </a:graphicData>
        </a:graphic>
      </p:graphicFrame>
      <p:graphicFrame>
        <p:nvGraphicFramePr>
          <p:cNvPr id="225" name="Google Shape;225;p27"/>
          <p:cNvGraphicFramePr/>
          <p:nvPr/>
        </p:nvGraphicFramePr>
        <p:xfrm>
          <a:off x="4813200" y="1550725"/>
          <a:ext cx="4004200" cy="3387010"/>
        </p:xfrm>
        <a:graphic>
          <a:graphicData uri="http://schemas.openxmlformats.org/drawingml/2006/table">
            <a:tbl>
              <a:tblPr>
                <a:noFill/>
                <a:tableStyleId>{18BB37F6-3AE9-4D84-840F-EA695C0978E8}</a:tableStyleId>
              </a:tblPr>
              <a:tblGrid>
                <a:gridCol w="2002100">
                  <a:extLst>
                    <a:ext uri="{9D8B030D-6E8A-4147-A177-3AD203B41FA5}">
                      <a16:colId xmlns:a16="http://schemas.microsoft.com/office/drawing/2014/main" val="20000"/>
                    </a:ext>
                  </a:extLst>
                </a:gridCol>
                <a:gridCol w="2002100">
                  <a:extLst>
                    <a:ext uri="{9D8B030D-6E8A-4147-A177-3AD203B41FA5}">
                      <a16:colId xmlns:a16="http://schemas.microsoft.com/office/drawing/2014/main" val="20001"/>
                    </a:ext>
                  </a:extLst>
                </a:gridCol>
              </a:tblGrid>
              <a:tr h="461050">
                <a:tc>
                  <a:txBody>
                    <a:bodyPr/>
                    <a:lstStyle/>
                    <a:p>
                      <a:pPr marL="0" lvl="0" indent="0" algn="l" rtl="0">
                        <a:spcBef>
                          <a:spcPts val="0"/>
                        </a:spcBef>
                        <a:spcAft>
                          <a:spcPts val="0"/>
                        </a:spcAft>
                        <a:buNone/>
                      </a:pPr>
                      <a:r>
                        <a:rPr lang="en" sz="1600" b="1">
                          <a:solidFill>
                            <a:schemeClr val="lt1"/>
                          </a:solidFill>
                          <a:highlight>
                            <a:schemeClr val="dk1"/>
                          </a:highlight>
                        </a:rPr>
                        <a:t>Ops Challenges</a:t>
                      </a:r>
                      <a:endParaRPr sz="1600" b="1">
                        <a:solidFill>
                          <a:schemeClr val="lt1"/>
                        </a:solidFill>
                        <a:highlight>
                          <a:schemeClr val="dk1"/>
                        </a:highlight>
                      </a:endParaRPr>
                    </a:p>
                  </a:txBody>
                  <a:tcPr marL="91425" marR="91425" marT="91425" marB="91425"/>
                </a:tc>
                <a:tc>
                  <a:txBody>
                    <a:bodyPr/>
                    <a:lstStyle/>
                    <a:p>
                      <a:pPr marL="0" lvl="0" indent="0" algn="l" rtl="0">
                        <a:spcBef>
                          <a:spcPts val="0"/>
                        </a:spcBef>
                        <a:spcAft>
                          <a:spcPts val="0"/>
                        </a:spcAft>
                        <a:buNone/>
                      </a:pPr>
                      <a:r>
                        <a:rPr lang="en" sz="1600" b="1">
                          <a:solidFill>
                            <a:schemeClr val="lt1"/>
                          </a:solidFill>
                          <a:highlight>
                            <a:schemeClr val="dk1"/>
                          </a:highlight>
                        </a:rPr>
                        <a:t>DevOps Solutions</a:t>
                      </a:r>
                      <a:endParaRPr sz="1600" b="1">
                        <a:solidFill>
                          <a:schemeClr val="lt1"/>
                        </a:solidFill>
                        <a:highlight>
                          <a:schemeClr val="dk1"/>
                        </a:highlight>
                      </a:endParaRPr>
                    </a:p>
                  </a:txBody>
                  <a:tcPr marL="91425" marR="91425" marT="91425" marB="91425"/>
                </a:tc>
                <a:extLst>
                  <a:ext uri="{0D108BD9-81ED-4DB2-BD59-A6C34878D82A}">
                    <a16:rowId xmlns:a16="http://schemas.microsoft.com/office/drawing/2014/main" val="10000"/>
                  </a:ext>
                </a:extLst>
              </a:tr>
              <a:tr h="622425">
                <a:tc>
                  <a:txBody>
                    <a:bodyPr/>
                    <a:lstStyle/>
                    <a:p>
                      <a:pPr marL="0" lvl="0" indent="0" algn="l" rtl="0">
                        <a:spcBef>
                          <a:spcPts val="0"/>
                        </a:spcBef>
                        <a:spcAft>
                          <a:spcPts val="0"/>
                        </a:spcAft>
                        <a:buNone/>
                      </a:pPr>
                      <a:r>
                        <a:rPr lang="en" sz="1600">
                          <a:solidFill>
                            <a:schemeClr val="lt1"/>
                          </a:solidFill>
                          <a:highlight>
                            <a:schemeClr val="dk1"/>
                          </a:highlight>
                        </a:rPr>
                        <a:t>Uptime maintenance is difficult</a:t>
                      </a:r>
                      <a:endParaRPr sz="1600">
                        <a:solidFill>
                          <a:schemeClr val="lt1"/>
                        </a:solidFill>
                        <a:highlight>
                          <a:schemeClr val="dk1"/>
                        </a:highlight>
                      </a:endParaRPr>
                    </a:p>
                  </a:txBody>
                  <a:tcPr marL="91425" marR="91425" marT="91425" marB="91425"/>
                </a:tc>
                <a:tc>
                  <a:txBody>
                    <a:bodyPr/>
                    <a:lstStyle/>
                    <a:p>
                      <a:pPr marL="0" lvl="0" indent="0" algn="l" rtl="0">
                        <a:spcBef>
                          <a:spcPts val="0"/>
                        </a:spcBef>
                        <a:spcAft>
                          <a:spcPts val="0"/>
                        </a:spcAft>
                        <a:buNone/>
                      </a:pPr>
                      <a:r>
                        <a:rPr lang="en" sz="1600">
                          <a:solidFill>
                            <a:schemeClr val="lt1"/>
                          </a:solidFill>
                          <a:highlight>
                            <a:schemeClr val="dk1"/>
                          </a:highlight>
                        </a:rPr>
                        <a:t>Maximum reliability of software Uptime</a:t>
                      </a:r>
                      <a:endParaRPr sz="1600">
                        <a:solidFill>
                          <a:schemeClr val="lt1"/>
                        </a:solidFill>
                        <a:highlight>
                          <a:schemeClr val="dk1"/>
                        </a:highlight>
                      </a:endParaRPr>
                    </a:p>
                  </a:txBody>
                  <a:tcPr marL="91425" marR="91425" marT="91425" marB="91425"/>
                </a:tc>
                <a:extLst>
                  <a:ext uri="{0D108BD9-81ED-4DB2-BD59-A6C34878D82A}">
                    <a16:rowId xmlns:a16="http://schemas.microsoft.com/office/drawing/2014/main" val="10001"/>
                  </a:ext>
                </a:extLst>
              </a:tr>
              <a:tr h="622425">
                <a:tc>
                  <a:txBody>
                    <a:bodyPr/>
                    <a:lstStyle/>
                    <a:p>
                      <a:pPr marL="0" lvl="0" indent="0" algn="l" rtl="0">
                        <a:spcBef>
                          <a:spcPts val="0"/>
                        </a:spcBef>
                        <a:spcAft>
                          <a:spcPts val="0"/>
                        </a:spcAft>
                        <a:buNone/>
                      </a:pPr>
                      <a:r>
                        <a:rPr lang="en" sz="1600">
                          <a:solidFill>
                            <a:schemeClr val="lt1"/>
                          </a:solidFill>
                          <a:highlight>
                            <a:schemeClr val="dk1"/>
                          </a:highlight>
                        </a:rPr>
                        <a:t>Automation tools are not so effective</a:t>
                      </a:r>
                      <a:endParaRPr sz="1600">
                        <a:solidFill>
                          <a:schemeClr val="lt1"/>
                        </a:solidFill>
                        <a:highlight>
                          <a:schemeClr val="dk1"/>
                        </a:highlight>
                      </a:endParaRPr>
                    </a:p>
                  </a:txBody>
                  <a:tcPr marL="91425" marR="91425" marT="91425" marB="91425"/>
                </a:tc>
                <a:tc>
                  <a:txBody>
                    <a:bodyPr/>
                    <a:lstStyle/>
                    <a:p>
                      <a:pPr marL="0" lvl="0" indent="0" algn="l" rtl="0">
                        <a:spcBef>
                          <a:spcPts val="0"/>
                        </a:spcBef>
                        <a:spcAft>
                          <a:spcPts val="0"/>
                        </a:spcAft>
                        <a:buNone/>
                      </a:pPr>
                      <a:r>
                        <a:rPr lang="en" sz="1600">
                          <a:solidFill>
                            <a:schemeClr val="lt1"/>
                          </a:solidFill>
                          <a:highlight>
                            <a:schemeClr val="dk1"/>
                          </a:highlight>
                        </a:rPr>
                        <a:t>Automation tools are highly effective</a:t>
                      </a:r>
                      <a:endParaRPr sz="1600">
                        <a:solidFill>
                          <a:schemeClr val="lt1"/>
                        </a:solidFill>
                        <a:highlight>
                          <a:schemeClr val="dk1"/>
                        </a:highlight>
                      </a:endParaRPr>
                    </a:p>
                  </a:txBody>
                  <a:tcPr marL="91425" marR="91425" marT="91425" marB="91425"/>
                </a:tc>
                <a:extLst>
                  <a:ext uri="{0D108BD9-81ED-4DB2-BD59-A6C34878D82A}">
                    <a16:rowId xmlns:a16="http://schemas.microsoft.com/office/drawing/2014/main" val="10002"/>
                  </a:ext>
                </a:extLst>
              </a:tr>
              <a:tr h="622425">
                <a:tc>
                  <a:txBody>
                    <a:bodyPr/>
                    <a:lstStyle/>
                    <a:p>
                      <a:pPr marL="0" lvl="0" indent="0" algn="l" rtl="0">
                        <a:spcBef>
                          <a:spcPts val="0"/>
                        </a:spcBef>
                        <a:spcAft>
                          <a:spcPts val="0"/>
                        </a:spcAft>
                        <a:buNone/>
                      </a:pPr>
                      <a:r>
                        <a:rPr lang="en" sz="1600">
                          <a:solidFill>
                            <a:schemeClr val="lt1"/>
                          </a:solidFill>
                          <a:highlight>
                            <a:schemeClr val="dk1"/>
                          </a:highlight>
                        </a:rPr>
                        <a:t>Server monitoring is tough</a:t>
                      </a:r>
                      <a:endParaRPr sz="1600">
                        <a:solidFill>
                          <a:schemeClr val="lt1"/>
                        </a:solidFill>
                        <a:highlight>
                          <a:schemeClr val="dk1"/>
                        </a:highlight>
                      </a:endParaRPr>
                    </a:p>
                  </a:txBody>
                  <a:tcPr marL="91425" marR="91425" marT="91425" marB="91425"/>
                </a:tc>
                <a:tc>
                  <a:txBody>
                    <a:bodyPr/>
                    <a:lstStyle/>
                    <a:p>
                      <a:pPr marL="0" lvl="0" indent="0" algn="l" rtl="0">
                        <a:spcBef>
                          <a:spcPts val="0"/>
                        </a:spcBef>
                        <a:spcAft>
                          <a:spcPts val="0"/>
                        </a:spcAft>
                        <a:buNone/>
                      </a:pPr>
                      <a:r>
                        <a:rPr lang="en" sz="1600">
                          <a:solidFill>
                            <a:schemeClr val="lt1"/>
                          </a:solidFill>
                          <a:highlight>
                            <a:schemeClr val="dk1"/>
                          </a:highlight>
                        </a:rPr>
                        <a:t>Continuous monitoring</a:t>
                      </a:r>
                      <a:endParaRPr sz="1600">
                        <a:solidFill>
                          <a:schemeClr val="lt1"/>
                        </a:solidFill>
                        <a:highlight>
                          <a:schemeClr val="dk1"/>
                        </a:highlight>
                      </a:endParaRPr>
                    </a:p>
                  </a:txBody>
                  <a:tcPr marL="91425" marR="91425" marT="91425" marB="91425"/>
                </a:tc>
                <a:extLst>
                  <a:ext uri="{0D108BD9-81ED-4DB2-BD59-A6C34878D82A}">
                    <a16:rowId xmlns:a16="http://schemas.microsoft.com/office/drawing/2014/main" val="10003"/>
                  </a:ext>
                </a:extLst>
              </a:tr>
              <a:tr h="461050">
                <a:tc>
                  <a:txBody>
                    <a:bodyPr/>
                    <a:lstStyle/>
                    <a:p>
                      <a:pPr marL="0" lvl="0" indent="0" algn="l" rtl="0">
                        <a:spcBef>
                          <a:spcPts val="0"/>
                        </a:spcBef>
                        <a:spcAft>
                          <a:spcPts val="0"/>
                        </a:spcAft>
                        <a:buNone/>
                      </a:pPr>
                      <a:r>
                        <a:rPr lang="en" sz="1600">
                          <a:solidFill>
                            <a:schemeClr val="lt1"/>
                          </a:solidFill>
                          <a:highlight>
                            <a:schemeClr val="dk1"/>
                          </a:highlight>
                        </a:rPr>
                        <a:t>Feedback is not given well</a:t>
                      </a:r>
                      <a:endParaRPr sz="1600">
                        <a:solidFill>
                          <a:schemeClr val="lt1"/>
                        </a:solidFill>
                        <a:highlight>
                          <a:schemeClr val="dk1"/>
                        </a:highlight>
                      </a:endParaRPr>
                    </a:p>
                  </a:txBody>
                  <a:tcPr marL="91425" marR="91425" marT="91425" marB="91425"/>
                </a:tc>
                <a:tc>
                  <a:txBody>
                    <a:bodyPr/>
                    <a:lstStyle/>
                    <a:p>
                      <a:pPr marL="0" lvl="0" indent="0" algn="l" rtl="0">
                        <a:spcBef>
                          <a:spcPts val="0"/>
                        </a:spcBef>
                        <a:spcAft>
                          <a:spcPts val="0"/>
                        </a:spcAft>
                        <a:buNone/>
                      </a:pPr>
                      <a:r>
                        <a:rPr lang="en" sz="1600">
                          <a:solidFill>
                            <a:schemeClr val="lt1"/>
                          </a:solidFill>
                          <a:highlight>
                            <a:schemeClr val="dk1"/>
                          </a:highlight>
                        </a:rPr>
                        <a:t>Continuous Feedback</a:t>
                      </a:r>
                      <a:endParaRPr sz="1600">
                        <a:solidFill>
                          <a:schemeClr val="lt1"/>
                        </a:solidFill>
                        <a:highlight>
                          <a:schemeClr val="dk1"/>
                        </a:highlight>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1297500" y="393750"/>
            <a:ext cx="70389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Arial"/>
                <a:ea typeface="Arial"/>
                <a:cs typeface="Arial"/>
                <a:sym typeface="Arial"/>
              </a:rPr>
              <a:t>Traditional Dev and Ops versus DevOps</a:t>
            </a:r>
            <a:endParaRPr b="1">
              <a:latin typeface="Arial"/>
              <a:ea typeface="Arial"/>
              <a:cs typeface="Arial"/>
              <a:sym typeface="Arial"/>
            </a:endParaRPr>
          </a:p>
        </p:txBody>
      </p:sp>
      <p:pic>
        <p:nvPicPr>
          <p:cNvPr id="231" name="Google Shape;231;p28"/>
          <p:cNvPicPr preferRelativeResize="0"/>
          <p:nvPr/>
        </p:nvPicPr>
        <p:blipFill rotWithShape="1">
          <a:blip r:embed="rId3">
            <a:alphaModFix/>
          </a:blip>
          <a:srcRect b="5944"/>
          <a:stretch/>
        </p:blipFill>
        <p:spPr>
          <a:xfrm>
            <a:off x="226750" y="1425325"/>
            <a:ext cx="8572500" cy="313565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2864</Words>
  <Application>Microsoft Office PowerPoint</Application>
  <PresentationFormat>On-screen Show (16:9)</PresentationFormat>
  <Paragraphs>245</Paragraphs>
  <Slides>33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Wingdings</vt:lpstr>
      <vt:lpstr>Montserrat</vt:lpstr>
      <vt:lpstr>Lato</vt:lpstr>
      <vt:lpstr>Courier New</vt:lpstr>
      <vt:lpstr>Focus</vt:lpstr>
      <vt:lpstr>DevOps and Its Benefits</vt:lpstr>
      <vt:lpstr>Table of Content</vt:lpstr>
      <vt:lpstr>Introduction</vt:lpstr>
      <vt:lpstr>Where did DevOps came from?</vt:lpstr>
      <vt:lpstr>Breaking the Silos: Dev and Op</vt:lpstr>
      <vt:lpstr>What is DevOps ?</vt:lpstr>
      <vt:lpstr>Problems led to the creation of DevOps</vt:lpstr>
      <vt:lpstr>Dev and Ops Challenges and Solutions</vt:lpstr>
      <vt:lpstr>Traditional Dev and Ops versus DevOps</vt:lpstr>
      <vt:lpstr>DevOps Lifecycle Phases</vt:lpstr>
      <vt:lpstr>DevOps Lifecycle Phases (cont.)</vt:lpstr>
      <vt:lpstr>DevOps Lifecycle Phases (cont.)</vt:lpstr>
      <vt:lpstr>Benefits of DevOps</vt:lpstr>
      <vt:lpstr>Benefits of DevOps (cont.)</vt:lpstr>
      <vt:lpstr>Benefits of DevOps (cont.)</vt:lpstr>
      <vt:lpstr>Benefits of DevSecOps </vt:lpstr>
      <vt:lpstr>Benefits of DevSecOps (cont.)</vt:lpstr>
      <vt:lpstr>Benefits of DevSecOps (cont.)</vt:lpstr>
      <vt:lpstr>Benefits of Using DevOps with Cloud  </vt:lpstr>
      <vt:lpstr>Benefits of Using DevOps with Cloud (cont.) </vt:lpstr>
      <vt:lpstr>Cloud: Amazon Web Services(AWS)</vt:lpstr>
      <vt:lpstr>Microsoft Azure</vt:lpstr>
      <vt:lpstr>Google Cloud Platform</vt:lpstr>
      <vt:lpstr>DevOps Tools</vt:lpstr>
      <vt:lpstr>PowerPoint Presentation</vt:lpstr>
      <vt:lpstr>PowerPoint Presentation</vt:lpstr>
      <vt:lpstr>How DevOps benefits Businesses</vt:lpstr>
      <vt:lpstr>How DevOps benefits Businesses (cont.)</vt:lpstr>
      <vt:lpstr>How DevOps benefits Businesses (cont.)</vt:lpstr>
      <vt:lpstr>How DevOps benefits Businesses (cont.)</vt:lpstr>
      <vt:lpstr>How DevOps benefits Businesses (cont.)</vt:lpstr>
      <vt:lpstr>Final Thoughts: DevOps Implementation Offers Many Advantages for Businesses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DevOps and Its Benefits</dc:title>
  <dc:creator>Shivani Saini</dc:creator>
  <cp:lastModifiedBy>Shivani Saini</cp:lastModifiedBy>
  <cp:revision>19</cp:revision>
  <dcterms:modified xsi:type="dcterms:W3CDTF">2022-06-27T13:30:29Z</dcterms:modified>
</cp:coreProperties>
</file>