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ebm" ContentType="video/webm"/>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84" r:id="rId3"/>
    <p:sldId id="303" r:id="rId4"/>
    <p:sldId id="289" r:id="rId5"/>
    <p:sldId id="304" r:id="rId6"/>
    <p:sldId id="300" r:id="rId7"/>
    <p:sldId id="301" r:id="rId8"/>
    <p:sldId id="257" r:id="rId9"/>
    <p:sldId id="258" r:id="rId10"/>
    <p:sldId id="292" r:id="rId11"/>
    <p:sldId id="259" r:id="rId12"/>
    <p:sldId id="291" r:id="rId13"/>
    <p:sldId id="290" r:id="rId14"/>
    <p:sldId id="293" r:id="rId15"/>
    <p:sldId id="294" r:id="rId16"/>
    <p:sldId id="296" r:id="rId17"/>
    <p:sldId id="295" r:id="rId18"/>
    <p:sldId id="297" r:id="rId19"/>
    <p:sldId id="305" r:id="rId20"/>
    <p:sldId id="298" r:id="rId21"/>
    <p:sldId id="299" r:id="rId22"/>
    <p:sldId id="302"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713" autoAdjust="0"/>
    <p:restoredTop sz="94660"/>
  </p:normalViewPr>
  <p:slideViewPr>
    <p:cSldViewPr snapToGrid="0">
      <p:cViewPr varScale="1">
        <p:scale>
          <a:sx n="109" d="100"/>
          <a:sy n="109" d="100"/>
        </p:scale>
        <p:origin x="114" y="1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76FCD9-19F7-4283-9AF8-87222DA79F67}" type="datetimeFigureOut">
              <a:rPr lang="en-US" smtClean="0"/>
              <a:t>12/8/2022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49F896-AB01-4FE5-A3C1-A81EC50ADC4A}" type="slidenum">
              <a:rPr lang="en-US" smtClean="0"/>
              <a:t>‹#›</a:t>
            </a:fld>
            <a:endParaRPr lang="en-US" dirty="0"/>
          </a:p>
        </p:txBody>
      </p:sp>
    </p:spTree>
    <p:extLst>
      <p:ext uri="{BB962C8B-B14F-4D97-AF65-F5344CB8AC3E}">
        <p14:creationId xmlns:p14="http://schemas.microsoft.com/office/powerpoint/2010/main" val="39678007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u="none" dirty="0"/>
              <a:t>Naturalis Principia Mathematica – will talk about Calculus. More specifically: </a:t>
            </a:r>
            <a:r>
              <a:rPr lang="en-US" b="0" i="0" dirty="0">
                <a:solidFill>
                  <a:srgbClr val="FFFFFF"/>
                </a:solidFill>
                <a:effectLst/>
                <a:latin typeface="urw-din"/>
              </a:rPr>
              <a:t>Gradient Descent. Local Minimum.</a:t>
            </a:r>
            <a:endParaRPr lang="en-US" i="0" u="none" dirty="0"/>
          </a:p>
          <a:p>
            <a:r>
              <a:rPr lang="en-US" dirty="0"/>
              <a:t>Because electrons move at very high speeds.</a:t>
            </a:r>
          </a:p>
          <a:p>
            <a:r>
              <a:rPr lang="en-US" dirty="0"/>
              <a:t>Credits: https://www.clearias.com/classical-mechanics-vs-quantum-mechanics/</a:t>
            </a:r>
          </a:p>
        </p:txBody>
      </p:sp>
      <p:sp>
        <p:nvSpPr>
          <p:cNvPr id="4" name="Slide Number Placeholder 3"/>
          <p:cNvSpPr>
            <a:spLocks noGrp="1"/>
          </p:cNvSpPr>
          <p:nvPr>
            <p:ph type="sldNum" sz="quarter" idx="5"/>
          </p:nvPr>
        </p:nvSpPr>
        <p:spPr/>
        <p:txBody>
          <a:bodyPr/>
          <a:lstStyle/>
          <a:p>
            <a:fld id="{D932C29C-1581-49D5-B945-A33F9ECD4BD9}" type="slidenum">
              <a:rPr lang="en-US" smtClean="0"/>
              <a:t>4</a:t>
            </a:fld>
            <a:endParaRPr lang="en-US"/>
          </a:p>
        </p:txBody>
      </p:sp>
    </p:spTree>
    <p:extLst>
      <p:ext uri="{BB962C8B-B14F-4D97-AF65-F5344CB8AC3E}">
        <p14:creationId xmlns:p14="http://schemas.microsoft.com/office/powerpoint/2010/main" val="310677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Complex Probability Amplitudes</a:t>
            </a:r>
          </a:p>
        </p:txBody>
      </p:sp>
      <p:sp>
        <p:nvSpPr>
          <p:cNvPr id="4" name="Slide Number Placeholder 3"/>
          <p:cNvSpPr>
            <a:spLocks noGrp="1"/>
          </p:cNvSpPr>
          <p:nvPr>
            <p:ph type="sldNum" sz="quarter" idx="5"/>
          </p:nvPr>
        </p:nvSpPr>
        <p:spPr/>
        <p:txBody>
          <a:bodyPr/>
          <a:lstStyle/>
          <a:p>
            <a:fld id="{D932C29C-1581-49D5-B945-A33F9ECD4BD9}" type="slidenum">
              <a:rPr lang="en-US" smtClean="0"/>
              <a:t>12</a:t>
            </a:fld>
            <a:endParaRPr lang="en-US"/>
          </a:p>
        </p:txBody>
      </p:sp>
    </p:spTree>
    <p:extLst>
      <p:ext uri="{BB962C8B-B14F-4D97-AF65-F5344CB8AC3E}">
        <p14:creationId xmlns:p14="http://schemas.microsoft.com/office/powerpoint/2010/main" val="21066386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EBC2C-6EB4-1C53-F2EE-0E2D813CDF4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3339550-F2E8-4B92-3E25-8FC38BD651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2901C97-E65F-5490-AFC0-8E7DE9E5442A}"/>
              </a:ext>
            </a:extLst>
          </p:cNvPr>
          <p:cNvSpPr>
            <a:spLocks noGrp="1"/>
          </p:cNvSpPr>
          <p:nvPr>
            <p:ph type="dt" sz="half" idx="10"/>
          </p:nvPr>
        </p:nvSpPr>
        <p:spPr/>
        <p:txBody>
          <a:bodyPr/>
          <a:lstStyle/>
          <a:p>
            <a:fld id="{B68D7786-D052-4DC7-B914-8C652FC96BA4}" type="datetime1">
              <a:rPr lang="en-US" smtClean="0"/>
              <a:t>12/8/2022</a:t>
            </a:fld>
            <a:endParaRPr lang="en-US" dirty="0"/>
          </a:p>
        </p:txBody>
      </p:sp>
      <p:sp>
        <p:nvSpPr>
          <p:cNvPr id="5" name="Footer Placeholder 4">
            <a:extLst>
              <a:ext uri="{FF2B5EF4-FFF2-40B4-BE49-F238E27FC236}">
                <a16:creationId xmlns:a16="http://schemas.microsoft.com/office/drawing/2014/main" id="{EEBD7075-1C48-3AC9-F96A-F6E349AFE87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2255815-E8DC-D161-5174-55F6908BE825}"/>
              </a:ext>
            </a:extLst>
          </p:cNvPr>
          <p:cNvSpPr>
            <a:spLocks noGrp="1"/>
          </p:cNvSpPr>
          <p:nvPr>
            <p:ph type="sldNum" sz="quarter" idx="12"/>
          </p:nvPr>
        </p:nvSpPr>
        <p:spPr/>
        <p:txBody>
          <a:bodyPr/>
          <a:lstStyle/>
          <a:p>
            <a:fld id="{2327D2E0-BE68-4FF3-897B-BAF18820FF5A}" type="slidenum">
              <a:rPr lang="en-US" smtClean="0"/>
              <a:t>‹#›</a:t>
            </a:fld>
            <a:endParaRPr lang="en-US" dirty="0"/>
          </a:p>
        </p:txBody>
      </p:sp>
    </p:spTree>
    <p:extLst>
      <p:ext uri="{BB962C8B-B14F-4D97-AF65-F5344CB8AC3E}">
        <p14:creationId xmlns:p14="http://schemas.microsoft.com/office/powerpoint/2010/main" val="3352590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60C69-A8F9-1B32-3EEE-E60B7DCBF94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6036E2A-27E2-69DA-B7D6-8F3E00D0BD7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6BAB80-D704-CA29-4E2C-BEC9D377DD38}"/>
              </a:ext>
            </a:extLst>
          </p:cNvPr>
          <p:cNvSpPr>
            <a:spLocks noGrp="1"/>
          </p:cNvSpPr>
          <p:nvPr>
            <p:ph type="dt" sz="half" idx="10"/>
          </p:nvPr>
        </p:nvSpPr>
        <p:spPr/>
        <p:txBody>
          <a:bodyPr/>
          <a:lstStyle/>
          <a:p>
            <a:fld id="{7D7186F2-4811-4DE8-AE62-920199491268}" type="datetime1">
              <a:rPr lang="en-US" smtClean="0"/>
              <a:t>12/8/2022</a:t>
            </a:fld>
            <a:endParaRPr lang="en-US" dirty="0"/>
          </a:p>
        </p:txBody>
      </p:sp>
      <p:sp>
        <p:nvSpPr>
          <p:cNvPr id="5" name="Footer Placeholder 4">
            <a:extLst>
              <a:ext uri="{FF2B5EF4-FFF2-40B4-BE49-F238E27FC236}">
                <a16:creationId xmlns:a16="http://schemas.microsoft.com/office/drawing/2014/main" id="{29191E0A-8AC5-4981-1F00-E861D9FC890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33A5270-E5CA-E9CF-65F3-2CB31AE7832C}"/>
              </a:ext>
            </a:extLst>
          </p:cNvPr>
          <p:cNvSpPr>
            <a:spLocks noGrp="1"/>
          </p:cNvSpPr>
          <p:nvPr>
            <p:ph type="sldNum" sz="quarter" idx="12"/>
          </p:nvPr>
        </p:nvSpPr>
        <p:spPr/>
        <p:txBody>
          <a:bodyPr/>
          <a:lstStyle/>
          <a:p>
            <a:fld id="{2327D2E0-BE68-4FF3-897B-BAF18820FF5A}" type="slidenum">
              <a:rPr lang="en-US" smtClean="0"/>
              <a:t>‹#›</a:t>
            </a:fld>
            <a:endParaRPr lang="en-US" dirty="0"/>
          </a:p>
        </p:txBody>
      </p:sp>
    </p:spTree>
    <p:extLst>
      <p:ext uri="{BB962C8B-B14F-4D97-AF65-F5344CB8AC3E}">
        <p14:creationId xmlns:p14="http://schemas.microsoft.com/office/powerpoint/2010/main" val="4131929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179643F-4B26-CB54-C6F5-B8B611FF6C4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61CFE6-69E5-3FD6-21CD-04A866AD0A8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D7A30F-C929-2336-2724-4DD217B36DBE}"/>
              </a:ext>
            </a:extLst>
          </p:cNvPr>
          <p:cNvSpPr>
            <a:spLocks noGrp="1"/>
          </p:cNvSpPr>
          <p:nvPr>
            <p:ph type="dt" sz="half" idx="10"/>
          </p:nvPr>
        </p:nvSpPr>
        <p:spPr/>
        <p:txBody>
          <a:bodyPr/>
          <a:lstStyle/>
          <a:p>
            <a:fld id="{5EEF9E47-E2D5-4271-81D8-E8ADDCDD8643}" type="datetime1">
              <a:rPr lang="en-US" smtClean="0"/>
              <a:t>12/8/2022</a:t>
            </a:fld>
            <a:endParaRPr lang="en-US" dirty="0"/>
          </a:p>
        </p:txBody>
      </p:sp>
      <p:sp>
        <p:nvSpPr>
          <p:cNvPr id="5" name="Footer Placeholder 4">
            <a:extLst>
              <a:ext uri="{FF2B5EF4-FFF2-40B4-BE49-F238E27FC236}">
                <a16:creationId xmlns:a16="http://schemas.microsoft.com/office/drawing/2014/main" id="{1ADA18BD-5524-99A0-58A9-57685332FAD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CADF6EA-97AF-FF20-D2C2-5A51E270E77D}"/>
              </a:ext>
            </a:extLst>
          </p:cNvPr>
          <p:cNvSpPr>
            <a:spLocks noGrp="1"/>
          </p:cNvSpPr>
          <p:nvPr>
            <p:ph type="sldNum" sz="quarter" idx="12"/>
          </p:nvPr>
        </p:nvSpPr>
        <p:spPr/>
        <p:txBody>
          <a:bodyPr/>
          <a:lstStyle/>
          <a:p>
            <a:fld id="{2327D2E0-BE68-4FF3-897B-BAF18820FF5A}" type="slidenum">
              <a:rPr lang="en-US" smtClean="0"/>
              <a:t>‹#›</a:t>
            </a:fld>
            <a:endParaRPr lang="en-US" dirty="0"/>
          </a:p>
        </p:txBody>
      </p:sp>
    </p:spTree>
    <p:extLst>
      <p:ext uri="{BB962C8B-B14F-4D97-AF65-F5344CB8AC3E}">
        <p14:creationId xmlns:p14="http://schemas.microsoft.com/office/powerpoint/2010/main" val="15033432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576CC0-A4D3-4BC5-87F5-82C220255F81}" type="datetime1">
              <a:rPr lang="en-US" smtClean="0"/>
              <a:t>12/8/2022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4402966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11F63-AD8C-0174-C3F9-81E32B1C75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218776-BD43-918D-75CF-A4AA19E1CE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F8003D-39AE-02E9-89E5-B60EA0AAC45E}"/>
              </a:ext>
            </a:extLst>
          </p:cNvPr>
          <p:cNvSpPr>
            <a:spLocks noGrp="1"/>
          </p:cNvSpPr>
          <p:nvPr>
            <p:ph type="dt" sz="half" idx="10"/>
          </p:nvPr>
        </p:nvSpPr>
        <p:spPr/>
        <p:txBody>
          <a:bodyPr/>
          <a:lstStyle/>
          <a:p>
            <a:fld id="{C665C47E-E161-4181-B29D-DBAA920D7F96}" type="datetime1">
              <a:rPr lang="en-US" smtClean="0"/>
              <a:t>12/8/2022</a:t>
            </a:fld>
            <a:endParaRPr lang="en-US" dirty="0"/>
          </a:p>
        </p:txBody>
      </p:sp>
      <p:sp>
        <p:nvSpPr>
          <p:cNvPr id="5" name="Footer Placeholder 4">
            <a:extLst>
              <a:ext uri="{FF2B5EF4-FFF2-40B4-BE49-F238E27FC236}">
                <a16:creationId xmlns:a16="http://schemas.microsoft.com/office/drawing/2014/main" id="{BBDEAD1E-C6C4-B30B-61DD-B42B0E35241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CB778AE-7651-FA39-88D2-48D5121C6D52}"/>
              </a:ext>
            </a:extLst>
          </p:cNvPr>
          <p:cNvSpPr>
            <a:spLocks noGrp="1"/>
          </p:cNvSpPr>
          <p:nvPr>
            <p:ph type="sldNum" sz="quarter" idx="12"/>
          </p:nvPr>
        </p:nvSpPr>
        <p:spPr/>
        <p:txBody>
          <a:bodyPr/>
          <a:lstStyle/>
          <a:p>
            <a:fld id="{2327D2E0-BE68-4FF3-897B-BAF18820FF5A}" type="slidenum">
              <a:rPr lang="en-US" smtClean="0"/>
              <a:t>‹#›</a:t>
            </a:fld>
            <a:endParaRPr lang="en-US" dirty="0"/>
          </a:p>
        </p:txBody>
      </p:sp>
    </p:spTree>
    <p:extLst>
      <p:ext uri="{BB962C8B-B14F-4D97-AF65-F5344CB8AC3E}">
        <p14:creationId xmlns:p14="http://schemas.microsoft.com/office/powerpoint/2010/main" val="1256678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55337-4352-08AF-4AE5-D8E31F32A7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AD6DDF4-5E88-01F7-3F12-9BCB95F375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EB6062-291F-331D-C66A-BEA485DB4F97}"/>
              </a:ext>
            </a:extLst>
          </p:cNvPr>
          <p:cNvSpPr>
            <a:spLocks noGrp="1"/>
          </p:cNvSpPr>
          <p:nvPr>
            <p:ph type="dt" sz="half" idx="10"/>
          </p:nvPr>
        </p:nvSpPr>
        <p:spPr/>
        <p:txBody>
          <a:bodyPr/>
          <a:lstStyle/>
          <a:p>
            <a:fld id="{89BD19E4-BAEC-4416-BFCE-8D93199FE44D}" type="datetime1">
              <a:rPr lang="en-US" smtClean="0"/>
              <a:t>12/8/2022</a:t>
            </a:fld>
            <a:endParaRPr lang="en-US" dirty="0"/>
          </a:p>
        </p:txBody>
      </p:sp>
      <p:sp>
        <p:nvSpPr>
          <p:cNvPr id="5" name="Footer Placeholder 4">
            <a:extLst>
              <a:ext uri="{FF2B5EF4-FFF2-40B4-BE49-F238E27FC236}">
                <a16:creationId xmlns:a16="http://schemas.microsoft.com/office/drawing/2014/main" id="{1A208F35-CF9F-3250-2EF3-DADDD01B673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AEA9FA1-F68C-FE93-31A8-09E6894DA3C2}"/>
              </a:ext>
            </a:extLst>
          </p:cNvPr>
          <p:cNvSpPr>
            <a:spLocks noGrp="1"/>
          </p:cNvSpPr>
          <p:nvPr>
            <p:ph type="sldNum" sz="quarter" idx="12"/>
          </p:nvPr>
        </p:nvSpPr>
        <p:spPr/>
        <p:txBody>
          <a:bodyPr/>
          <a:lstStyle/>
          <a:p>
            <a:fld id="{2327D2E0-BE68-4FF3-897B-BAF18820FF5A}" type="slidenum">
              <a:rPr lang="en-US" smtClean="0"/>
              <a:t>‹#›</a:t>
            </a:fld>
            <a:endParaRPr lang="en-US" dirty="0"/>
          </a:p>
        </p:txBody>
      </p:sp>
    </p:spTree>
    <p:extLst>
      <p:ext uri="{BB962C8B-B14F-4D97-AF65-F5344CB8AC3E}">
        <p14:creationId xmlns:p14="http://schemas.microsoft.com/office/powerpoint/2010/main" val="27846398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EDE96-6867-6419-B2D2-0526CC7DC3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2D362F-62A1-5B9B-4773-C402734B936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231C03A-7D22-6389-E221-CE8FDDCF678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F13DDE0-27AD-6AA7-C6B0-4CF639A65438}"/>
              </a:ext>
            </a:extLst>
          </p:cNvPr>
          <p:cNvSpPr>
            <a:spLocks noGrp="1"/>
          </p:cNvSpPr>
          <p:nvPr>
            <p:ph type="dt" sz="half" idx="10"/>
          </p:nvPr>
        </p:nvSpPr>
        <p:spPr/>
        <p:txBody>
          <a:bodyPr/>
          <a:lstStyle/>
          <a:p>
            <a:fld id="{80093EC3-48E8-4444-9DD6-33B65A4742E8}" type="datetime1">
              <a:rPr lang="en-US" smtClean="0"/>
              <a:t>12/8/2022</a:t>
            </a:fld>
            <a:endParaRPr lang="en-US" dirty="0"/>
          </a:p>
        </p:txBody>
      </p:sp>
      <p:sp>
        <p:nvSpPr>
          <p:cNvPr id="6" name="Footer Placeholder 5">
            <a:extLst>
              <a:ext uri="{FF2B5EF4-FFF2-40B4-BE49-F238E27FC236}">
                <a16:creationId xmlns:a16="http://schemas.microsoft.com/office/drawing/2014/main" id="{BDCE21AF-B63F-ED41-9204-D6AA5E6694B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F281B6E-F465-8083-F017-76FB376A74BD}"/>
              </a:ext>
            </a:extLst>
          </p:cNvPr>
          <p:cNvSpPr>
            <a:spLocks noGrp="1"/>
          </p:cNvSpPr>
          <p:nvPr>
            <p:ph type="sldNum" sz="quarter" idx="12"/>
          </p:nvPr>
        </p:nvSpPr>
        <p:spPr/>
        <p:txBody>
          <a:bodyPr/>
          <a:lstStyle/>
          <a:p>
            <a:fld id="{2327D2E0-BE68-4FF3-897B-BAF18820FF5A}" type="slidenum">
              <a:rPr lang="en-US" smtClean="0"/>
              <a:t>‹#›</a:t>
            </a:fld>
            <a:endParaRPr lang="en-US" dirty="0"/>
          </a:p>
        </p:txBody>
      </p:sp>
    </p:spTree>
    <p:extLst>
      <p:ext uri="{BB962C8B-B14F-4D97-AF65-F5344CB8AC3E}">
        <p14:creationId xmlns:p14="http://schemas.microsoft.com/office/powerpoint/2010/main" val="2983584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C219D-79C0-1B10-317A-46ADD7BFBA1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43ABC4-4AB5-8BE5-EA53-ACABD0DD18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85CAB75-0026-7A24-3740-6A564A4BA55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747A0E1-674E-DA8E-567A-C732C2DA3D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6A9D01-22AA-19E6-4B24-85AD0A368EE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EA6DE16-CDD0-7129-CE49-B172F6022842}"/>
              </a:ext>
            </a:extLst>
          </p:cNvPr>
          <p:cNvSpPr>
            <a:spLocks noGrp="1"/>
          </p:cNvSpPr>
          <p:nvPr>
            <p:ph type="dt" sz="half" idx="10"/>
          </p:nvPr>
        </p:nvSpPr>
        <p:spPr/>
        <p:txBody>
          <a:bodyPr/>
          <a:lstStyle/>
          <a:p>
            <a:fld id="{091B7AE5-8CC3-4F0B-A1D6-9CFFC95726D3}" type="datetime1">
              <a:rPr lang="en-US" smtClean="0"/>
              <a:t>12/8/2022</a:t>
            </a:fld>
            <a:endParaRPr lang="en-US" dirty="0"/>
          </a:p>
        </p:txBody>
      </p:sp>
      <p:sp>
        <p:nvSpPr>
          <p:cNvPr id="8" name="Footer Placeholder 7">
            <a:extLst>
              <a:ext uri="{FF2B5EF4-FFF2-40B4-BE49-F238E27FC236}">
                <a16:creationId xmlns:a16="http://schemas.microsoft.com/office/drawing/2014/main" id="{AD2C0439-56A7-D7A4-E82C-25B551FCAFB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D66C389-8394-25C9-DA69-18002F043DBF}"/>
              </a:ext>
            </a:extLst>
          </p:cNvPr>
          <p:cNvSpPr>
            <a:spLocks noGrp="1"/>
          </p:cNvSpPr>
          <p:nvPr>
            <p:ph type="sldNum" sz="quarter" idx="12"/>
          </p:nvPr>
        </p:nvSpPr>
        <p:spPr/>
        <p:txBody>
          <a:bodyPr/>
          <a:lstStyle/>
          <a:p>
            <a:fld id="{2327D2E0-BE68-4FF3-897B-BAF18820FF5A}" type="slidenum">
              <a:rPr lang="en-US" smtClean="0"/>
              <a:t>‹#›</a:t>
            </a:fld>
            <a:endParaRPr lang="en-US" dirty="0"/>
          </a:p>
        </p:txBody>
      </p:sp>
    </p:spTree>
    <p:extLst>
      <p:ext uri="{BB962C8B-B14F-4D97-AF65-F5344CB8AC3E}">
        <p14:creationId xmlns:p14="http://schemas.microsoft.com/office/powerpoint/2010/main" val="21103306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8FF6C-EBFF-39D8-CBAB-CD2F5C53CED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AA42A0B-4A56-1499-5D02-80F9871BC770}"/>
              </a:ext>
            </a:extLst>
          </p:cNvPr>
          <p:cNvSpPr>
            <a:spLocks noGrp="1"/>
          </p:cNvSpPr>
          <p:nvPr>
            <p:ph type="dt" sz="half" idx="10"/>
          </p:nvPr>
        </p:nvSpPr>
        <p:spPr/>
        <p:txBody>
          <a:bodyPr/>
          <a:lstStyle/>
          <a:p>
            <a:fld id="{F9F949A3-ADCC-4221-839A-C5ED2DD6E5D2}" type="datetime1">
              <a:rPr lang="en-US" smtClean="0"/>
              <a:t>12/8/2022</a:t>
            </a:fld>
            <a:endParaRPr lang="en-US" dirty="0"/>
          </a:p>
        </p:txBody>
      </p:sp>
      <p:sp>
        <p:nvSpPr>
          <p:cNvPr id="4" name="Footer Placeholder 3">
            <a:extLst>
              <a:ext uri="{FF2B5EF4-FFF2-40B4-BE49-F238E27FC236}">
                <a16:creationId xmlns:a16="http://schemas.microsoft.com/office/drawing/2014/main" id="{23AF7DEE-5289-D0AA-88B1-FE6111316C2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B3D1142-B6FA-12C9-A03B-98E6C896B6C5}"/>
              </a:ext>
            </a:extLst>
          </p:cNvPr>
          <p:cNvSpPr>
            <a:spLocks noGrp="1"/>
          </p:cNvSpPr>
          <p:nvPr>
            <p:ph type="sldNum" sz="quarter" idx="12"/>
          </p:nvPr>
        </p:nvSpPr>
        <p:spPr/>
        <p:txBody>
          <a:bodyPr/>
          <a:lstStyle/>
          <a:p>
            <a:fld id="{2327D2E0-BE68-4FF3-897B-BAF18820FF5A}" type="slidenum">
              <a:rPr lang="en-US" smtClean="0"/>
              <a:t>‹#›</a:t>
            </a:fld>
            <a:endParaRPr lang="en-US" dirty="0"/>
          </a:p>
        </p:txBody>
      </p:sp>
    </p:spTree>
    <p:extLst>
      <p:ext uri="{BB962C8B-B14F-4D97-AF65-F5344CB8AC3E}">
        <p14:creationId xmlns:p14="http://schemas.microsoft.com/office/powerpoint/2010/main" val="40026816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08F185-FA0F-48F5-CC58-BB0212772440}"/>
              </a:ext>
            </a:extLst>
          </p:cNvPr>
          <p:cNvSpPr>
            <a:spLocks noGrp="1"/>
          </p:cNvSpPr>
          <p:nvPr>
            <p:ph type="dt" sz="half" idx="10"/>
          </p:nvPr>
        </p:nvSpPr>
        <p:spPr/>
        <p:txBody>
          <a:bodyPr/>
          <a:lstStyle/>
          <a:p>
            <a:fld id="{0B59D086-07DB-40F7-9D46-4E83802706FD}" type="datetime1">
              <a:rPr lang="en-US" smtClean="0"/>
              <a:t>12/8/2022</a:t>
            </a:fld>
            <a:endParaRPr lang="en-US" dirty="0"/>
          </a:p>
        </p:txBody>
      </p:sp>
      <p:sp>
        <p:nvSpPr>
          <p:cNvPr id="3" name="Footer Placeholder 2">
            <a:extLst>
              <a:ext uri="{FF2B5EF4-FFF2-40B4-BE49-F238E27FC236}">
                <a16:creationId xmlns:a16="http://schemas.microsoft.com/office/drawing/2014/main" id="{24A1EAC9-FFD0-96E0-331D-308C42CDCC1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AF9FECE8-FFF6-30BC-6664-E0E293E9BE47}"/>
              </a:ext>
            </a:extLst>
          </p:cNvPr>
          <p:cNvSpPr>
            <a:spLocks noGrp="1"/>
          </p:cNvSpPr>
          <p:nvPr>
            <p:ph type="sldNum" sz="quarter" idx="12"/>
          </p:nvPr>
        </p:nvSpPr>
        <p:spPr/>
        <p:txBody>
          <a:bodyPr/>
          <a:lstStyle/>
          <a:p>
            <a:fld id="{2327D2E0-BE68-4FF3-897B-BAF18820FF5A}" type="slidenum">
              <a:rPr lang="en-US" smtClean="0"/>
              <a:t>‹#›</a:t>
            </a:fld>
            <a:endParaRPr lang="en-US" dirty="0"/>
          </a:p>
        </p:txBody>
      </p:sp>
    </p:spTree>
    <p:extLst>
      <p:ext uri="{BB962C8B-B14F-4D97-AF65-F5344CB8AC3E}">
        <p14:creationId xmlns:p14="http://schemas.microsoft.com/office/powerpoint/2010/main" val="8166480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E0EA2-7C5D-24EE-0B89-EB8E0B5AA3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91CB571-82D0-2E14-D432-2F8CFBD37D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39852E-174E-4EE8-B951-D12315D5D2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A9582A-73DB-7EDB-021B-E7469F5D0CF1}"/>
              </a:ext>
            </a:extLst>
          </p:cNvPr>
          <p:cNvSpPr>
            <a:spLocks noGrp="1"/>
          </p:cNvSpPr>
          <p:nvPr>
            <p:ph type="dt" sz="half" idx="10"/>
          </p:nvPr>
        </p:nvSpPr>
        <p:spPr/>
        <p:txBody>
          <a:bodyPr/>
          <a:lstStyle/>
          <a:p>
            <a:fld id="{806F0DE8-D6D9-46A3-A3EC-41773E7838FC}" type="datetime1">
              <a:rPr lang="en-US" smtClean="0"/>
              <a:t>12/8/2022</a:t>
            </a:fld>
            <a:endParaRPr lang="en-US" dirty="0"/>
          </a:p>
        </p:txBody>
      </p:sp>
      <p:sp>
        <p:nvSpPr>
          <p:cNvPr id="6" name="Footer Placeholder 5">
            <a:extLst>
              <a:ext uri="{FF2B5EF4-FFF2-40B4-BE49-F238E27FC236}">
                <a16:creationId xmlns:a16="http://schemas.microsoft.com/office/drawing/2014/main" id="{5A83F0BC-2C9E-3B91-57BF-44AE294265D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B149FDE-3E2B-A12A-31A8-291279C85B75}"/>
              </a:ext>
            </a:extLst>
          </p:cNvPr>
          <p:cNvSpPr>
            <a:spLocks noGrp="1"/>
          </p:cNvSpPr>
          <p:nvPr>
            <p:ph type="sldNum" sz="quarter" idx="12"/>
          </p:nvPr>
        </p:nvSpPr>
        <p:spPr/>
        <p:txBody>
          <a:bodyPr/>
          <a:lstStyle/>
          <a:p>
            <a:fld id="{2327D2E0-BE68-4FF3-897B-BAF18820FF5A}" type="slidenum">
              <a:rPr lang="en-US" smtClean="0"/>
              <a:t>‹#›</a:t>
            </a:fld>
            <a:endParaRPr lang="en-US" dirty="0"/>
          </a:p>
        </p:txBody>
      </p:sp>
    </p:spTree>
    <p:extLst>
      <p:ext uri="{BB962C8B-B14F-4D97-AF65-F5344CB8AC3E}">
        <p14:creationId xmlns:p14="http://schemas.microsoft.com/office/powerpoint/2010/main" val="28251010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5FB3C-BAF0-2EF1-41CC-8B526490B8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CACECF8-3F14-2D6A-09AB-A019F0D105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F7CA84C0-4CCA-AF5C-A7B0-6AF713BC80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2E9CB4-AACA-D28B-C38A-1D5FE38E40FC}"/>
              </a:ext>
            </a:extLst>
          </p:cNvPr>
          <p:cNvSpPr>
            <a:spLocks noGrp="1"/>
          </p:cNvSpPr>
          <p:nvPr>
            <p:ph type="dt" sz="half" idx="10"/>
          </p:nvPr>
        </p:nvSpPr>
        <p:spPr/>
        <p:txBody>
          <a:bodyPr/>
          <a:lstStyle/>
          <a:p>
            <a:fld id="{12A5AEB2-6F39-4461-806A-900191E292D7}" type="datetime1">
              <a:rPr lang="en-US" smtClean="0"/>
              <a:t>12/8/2022</a:t>
            </a:fld>
            <a:endParaRPr lang="en-US" dirty="0"/>
          </a:p>
        </p:txBody>
      </p:sp>
      <p:sp>
        <p:nvSpPr>
          <p:cNvPr id="6" name="Footer Placeholder 5">
            <a:extLst>
              <a:ext uri="{FF2B5EF4-FFF2-40B4-BE49-F238E27FC236}">
                <a16:creationId xmlns:a16="http://schemas.microsoft.com/office/drawing/2014/main" id="{549F756C-64CF-6029-AC3E-A81DEE41F2F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C1CABC7-24FC-C518-3285-4E93EB2844BE}"/>
              </a:ext>
            </a:extLst>
          </p:cNvPr>
          <p:cNvSpPr>
            <a:spLocks noGrp="1"/>
          </p:cNvSpPr>
          <p:nvPr>
            <p:ph type="sldNum" sz="quarter" idx="12"/>
          </p:nvPr>
        </p:nvSpPr>
        <p:spPr/>
        <p:txBody>
          <a:bodyPr/>
          <a:lstStyle/>
          <a:p>
            <a:fld id="{2327D2E0-BE68-4FF3-897B-BAF18820FF5A}" type="slidenum">
              <a:rPr lang="en-US" smtClean="0"/>
              <a:t>‹#›</a:t>
            </a:fld>
            <a:endParaRPr lang="en-US" dirty="0"/>
          </a:p>
        </p:txBody>
      </p:sp>
    </p:spTree>
    <p:extLst>
      <p:ext uri="{BB962C8B-B14F-4D97-AF65-F5344CB8AC3E}">
        <p14:creationId xmlns:p14="http://schemas.microsoft.com/office/powerpoint/2010/main" val="34539111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BB160B-D29E-507B-29B9-469C4A5DFF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52AE2EB-0499-C354-8E7E-6E9AD95785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9E967A-0571-685C-D0C5-20A2EB60B6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5087D7-488B-427D-80AA-746102B58ADF}" type="datetime1">
              <a:rPr lang="en-US" smtClean="0"/>
              <a:t>12/8/2022</a:t>
            </a:fld>
            <a:endParaRPr lang="en-US" dirty="0"/>
          </a:p>
        </p:txBody>
      </p:sp>
      <p:sp>
        <p:nvSpPr>
          <p:cNvPr id="5" name="Footer Placeholder 4">
            <a:extLst>
              <a:ext uri="{FF2B5EF4-FFF2-40B4-BE49-F238E27FC236}">
                <a16:creationId xmlns:a16="http://schemas.microsoft.com/office/drawing/2014/main" id="{CA46F1A3-82A5-B40B-E8A3-0DF266895E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CD352137-6361-290E-79FE-3C903E69D6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27D2E0-BE68-4FF3-897B-BAF18820FF5A}" type="slidenum">
              <a:rPr lang="en-US" smtClean="0"/>
              <a:t>‹#›</a:t>
            </a:fld>
            <a:endParaRPr lang="en-US" dirty="0"/>
          </a:p>
        </p:txBody>
      </p:sp>
    </p:spTree>
    <p:extLst>
      <p:ext uri="{BB962C8B-B14F-4D97-AF65-F5344CB8AC3E}">
        <p14:creationId xmlns:p14="http://schemas.microsoft.com/office/powerpoint/2010/main" val="27731937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8.png"/><Relationship Id="rId5" Type="http://schemas.openxmlformats.org/officeDocument/2006/relationships/image" Target="../media/image27.jpe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30.gif"/><Relationship Id="rId5" Type="http://schemas.openxmlformats.org/officeDocument/2006/relationships/image" Target="../media/image29.png"/><Relationship Id="rId4" Type="http://schemas.openxmlformats.org/officeDocument/2006/relationships/image" Target="../media/image28.gif"/></Relationships>
</file>

<file path=ppt/slides/_rels/slide12.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4.wdp"/><Relationship Id="rId11" Type="http://schemas.openxmlformats.org/officeDocument/2006/relationships/image" Target="../media/image18.png"/><Relationship Id="rId5" Type="http://schemas.openxmlformats.org/officeDocument/2006/relationships/image" Target="../media/image33.png"/><Relationship Id="rId10" Type="http://schemas.openxmlformats.org/officeDocument/2006/relationships/image" Target="../media/image36.png"/><Relationship Id="rId4" Type="http://schemas.openxmlformats.org/officeDocument/2006/relationships/image" Target="../media/image32.png"/><Relationship Id="rId9"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1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1.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webm"/><Relationship Id="rId1" Type="http://schemas.microsoft.com/office/2007/relationships/media" Target="../media/media7.webm"/><Relationship Id="rId5" Type="http://schemas.openxmlformats.org/officeDocument/2006/relationships/image" Target="../media/image18.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svg"/><Relationship Id="rId7" Type="http://schemas.openxmlformats.org/officeDocument/2006/relationships/image" Target="../media/image12.svg"/><Relationship Id="rId12"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18.pn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8.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8.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9.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D36E5-CCCC-AEDF-BCD2-D8C113121B3B}"/>
              </a:ext>
            </a:extLst>
          </p:cNvPr>
          <p:cNvSpPr>
            <a:spLocks noGrp="1"/>
          </p:cNvSpPr>
          <p:nvPr>
            <p:ph type="ctrTitle"/>
          </p:nvPr>
        </p:nvSpPr>
        <p:spPr>
          <a:xfrm>
            <a:off x="1524000" y="2152282"/>
            <a:ext cx="9144000" cy="1848217"/>
          </a:xfrm>
        </p:spPr>
        <p:txBody>
          <a:bodyPr/>
          <a:lstStyle/>
          <a:p>
            <a:r>
              <a:rPr lang="en-US" b="1" u="sng" dirty="0">
                <a:solidFill>
                  <a:srgbClr val="FF0000"/>
                </a:solidFill>
              </a:rPr>
              <a:t>Q</a:t>
            </a:r>
            <a:r>
              <a:rPr lang="en-US" b="1" dirty="0">
                <a:solidFill>
                  <a:srgbClr val="FF0000"/>
                </a:solidFill>
              </a:rPr>
              <a:t>uantum</a:t>
            </a:r>
            <a:r>
              <a:rPr lang="en-US" dirty="0"/>
              <a:t> </a:t>
            </a:r>
            <a:r>
              <a:rPr lang="en-US" b="1" u="sng" dirty="0">
                <a:solidFill>
                  <a:schemeClr val="accent1">
                    <a:lumMod val="75000"/>
                  </a:schemeClr>
                </a:solidFill>
              </a:rPr>
              <a:t>C</a:t>
            </a:r>
            <a:r>
              <a:rPr lang="en-US" b="1" dirty="0">
                <a:solidFill>
                  <a:schemeClr val="accent1">
                    <a:lumMod val="75000"/>
                  </a:schemeClr>
                </a:solidFill>
              </a:rPr>
              <a:t>omputing</a:t>
            </a:r>
            <a:br>
              <a:rPr lang="en-US" sz="4800" dirty="0">
                <a:solidFill>
                  <a:srgbClr val="7030A0"/>
                </a:solidFill>
              </a:rPr>
            </a:br>
            <a:r>
              <a:rPr lang="en-US" sz="4800" dirty="0">
                <a:solidFill>
                  <a:srgbClr val="7030A0"/>
                </a:solidFill>
              </a:rPr>
              <a:t>Touching the Basics!</a:t>
            </a:r>
            <a:endParaRPr lang="en-US" dirty="0">
              <a:solidFill>
                <a:srgbClr val="7030A0"/>
              </a:solidFill>
            </a:endParaRPr>
          </a:p>
        </p:txBody>
      </p:sp>
      <p:sp>
        <p:nvSpPr>
          <p:cNvPr id="3" name="Subtitle 2">
            <a:extLst>
              <a:ext uri="{FF2B5EF4-FFF2-40B4-BE49-F238E27FC236}">
                <a16:creationId xmlns:a16="http://schemas.microsoft.com/office/drawing/2014/main" id="{5621A198-20B2-6C7A-0619-2961B7B78A44}"/>
              </a:ext>
            </a:extLst>
          </p:cNvPr>
          <p:cNvSpPr>
            <a:spLocks noGrp="1"/>
          </p:cNvSpPr>
          <p:nvPr>
            <p:ph type="subTitle" idx="1"/>
          </p:nvPr>
        </p:nvSpPr>
        <p:spPr>
          <a:xfrm>
            <a:off x="7416098" y="5204883"/>
            <a:ext cx="2587868" cy="448733"/>
          </a:xfrm>
        </p:spPr>
        <p:txBody>
          <a:bodyPr/>
          <a:lstStyle/>
          <a:p>
            <a:r>
              <a:rPr lang="en-US" dirty="0"/>
              <a:t>Saomya Chaudhury</a:t>
            </a:r>
          </a:p>
        </p:txBody>
      </p:sp>
      <p:pic>
        <p:nvPicPr>
          <p:cNvPr id="1026" name="Picture 2" descr="The Scientific Cartoonist » The quantum mechanics of love - Scientific  Humor - Scientific Cartoons - Humor y ciencia">
            <a:extLst>
              <a:ext uri="{FF2B5EF4-FFF2-40B4-BE49-F238E27FC236}">
                <a16:creationId xmlns:a16="http://schemas.microsoft.com/office/drawing/2014/main" id="{59169F04-154F-B0ED-3614-492BF34F1E25}"/>
              </a:ext>
            </a:extLst>
          </p:cNvPr>
          <p:cNvPicPr>
            <a:picLocks noChangeAspect="1" noChangeArrowheads="1"/>
          </p:cNvPicPr>
          <p:nvPr/>
        </p:nvPicPr>
        <p:blipFill rotWithShape="1">
          <a:blip r:embed="rId2">
            <a:duotone>
              <a:schemeClr val="accent2">
                <a:shade val="45000"/>
                <a:satMod val="135000"/>
              </a:schemeClr>
              <a:prstClr val="white"/>
            </a:duotone>
            <a:extLst>
              <a:ext uri="{28A0092B-C50C-407E-A947-70E740481C1C}">
                <a14:useLocalDpi xmlns:a14="http://schemas.microsoft.com/office/drawing/2010/main" val="0"/>
              </a:ext>
            </a:extLst>
          </a:blip>
          <a:srcRect l="6769"/>
          <a:stretch/>
        </p:blipFill>
        <p:spPr bwMode="auto">
          <a:xfrm>
            <a:off x="175845" y="4000500"/>
            <a:ext cx="3552093"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Journey By Starlight: Why you should never trust a Quantum mechanic">
            <a:extLst>
              <a:ext uri="{FF2B5EF4-FFF2-40B4-BE49-F238E27FC236}">
                <a16:creationId xmlns:a16="http://schemas.microsoft.com/office/drawing/2014/main" id="{D403E6D4-0F73-3F04-5C91-44F0E8298441}"/>
              </a:ext>
            </a:extLst>
          </p:cNvPr>
          <p:cNvPicPr>
            <a:picLocks noChangeAspect="1" noChangeArrowheads="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0003966" y="3745523"/>
            <a:ext cx="2188033" cy="311247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751BD31-ADD4-C053-6478-E94E3A881D99}"/>
              </a:ext>
            </a:extLst>
          </p:cNvPr>
          <p:cNvPicPr>
            <a:picLocks noChangeAspect="1"/>
          </p:cNvPicPr>
          <p:nvPr/>
        </p:nvPicPr>
        <p:blipFill>
          <a:blip r:embed="rId5">
            <a:duotone>
              <a:schemeClr val="accent1">
                <a:shade val="45000"/>
                <a:satMod val="135000"/>
              </a:schemeClr>
              <a:prstClr val="white"/>
            </a:duotone>
          </a:blip>
          <a:stretch>
            <a:fillRect/>
          </a:stretch>
        </p:blipFill>
        <p:spPr>
          <a:xfrm>
            <a:off x="8249541" y="0"/>
            <a:ext cx="3942458" cy="2198077"/>
          </a:xfrm>
          <a:prstGeom prst="rect">
            <a:avLst/>
          </a:prstGeom>
        </p:spPr>
      </p:pic>
      <p:pic>
        <p:nvPicPr>
          <p:cNvPr id="7" name="Picture 6">
            <a:extLst>
              <a:ext uri="{FF2B5EF4-FFF2-40B4-BE49-F238E27FC236}">
                <a16:creationId xmlns:a16="http://schemas.microsoft.com/office/drawing/2014/main" id="{8FF22EDB-DC39-F519-62BB-EF4F116223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2885446" cy="2813473"/>
          </a:xfrm>
          <a:prstGeom prst="rect">
            <a:avLst/>
          </a:prstGeom>
        </p:spPr>
      </p:pic>
      <p:pic>
        <p:nvPicPr>
          <p:cNvPr id="12" name="Picture 11">
            <a:extLst>
              <a:ext uri="{FF2B5EF4-FFF2-40B4-BE49-F238E27FC236}">
                <a16:creationId xmlns:a16="http://schemas.microsoft.com/office/drawing/2014/main" id="{CEB84383-D0ED-430F-693B-D16094BAC727}"/>
              </a:ext>
            </a:extLst>
          </p:cNvPr>
          <p:cNvPicPr>
            <a:picLocks noChangeAspect="1"/>
          </p:cNvPicPr>
          <p:nvPr/>
        </p:nvPicPr>
        <p:blipFill>
          <a:blip r:embed="rId7"/>
          <a:stretch>
            <a:fillRect/>
          </a:stretch>
        </p:blipFill>
        <p:spPr>
          <a:xfrm>
            <a:off x="3781556" y="0"/>
            <a:ext cx="3571875" cy="847725"/>
          </a:xfrm>
          <a:prstGeom prst="rect">
            <a:avLst/>
          </a:prstGeom>
        </p:spPr>
      </p:pic>
      <p:sp>
        <p:nvSpPr>
          <p:cNvPr id="13" name="Date Placeholder 12">
            <a:extLst>
              <a:ext uri="{FF2B5EF4-FFF2-40B4-BE49-F238E27FC236}">
                <a16:creationId xmlns:a16="http://schemas.microsoft.com/office/drawing/2014/main" id="{8DE8B43D-D727-E67C-BA87-C1C4B3BF5F52}"/>
              </a:ext>
            </a:extLst>
          </p:cNvPr>
          <p:cNvSpPr>
            <a:spLocks noGrp="1"/>
          </p:cNvSpPr>
          <p:nvPr>
            <p:ph type="dt" sz="half" idx="10"/>
          </p:nvPr>
        </p:nvSpPr>
        <p:spPr/>
        <p:txBody>
          <a:bodyPr/>
          <a:lstStyle/>
          <a:p>
            <a:fld id="{F5F24CAD-C032-4188-8854-9C16F7495436}" type="datetime1">
              <a:rPr lang="en-US" smtClean="0"/>
              <a:t>12/8/2022</a:t>
            </a:fld>
            <a:endParaRPr lang="en-US" dirty="0"/>
          </a:p>
        </p:txBody>
      </p:sp>
      <p:sp>
        <p:nvSpPr>
          <p:cNvPr id="14" name="Slide Number Placeholder 13">
            <a:extLst>
              <a:ext uri="{FF2B5EF4-FFF2-40B4-BE49-F238E27FC236}">
                <a16:creationId xmlns:a16="http://schemas.microsoft.com/office/drawing/2014/main" id="{EBA1A9A9-C284-C7F3-7AA0-4D7DD122D0FC}"/>
              </a:ext>
            </a:extLst>
          </p:cNvPr>
          <p:cNvSpPr>
            <a:spLocks noGrp="1"/>
          </p:cNvSpPr>
          <p:nvPr>
            <p:ph type="sldNum" sz="quarter" idx="12"/>
          </p:nvPr>
        </p:nvSpPr>
        <p:spPr/>
        <p:txBody>
          <a:bodyPr/>
          <a:lstStyle/>
          <a:p>
            <a:fld id="{2327D2E0-BE68-4FF3-897B-BAF18820FF5A}" type="slidenum">
              <a:rPr lang="en-US" smtClean="0"/>
              <a:t>1</a:t>
            </a:fld>
            <a:endParaRPr lang="en-US" dirty="0"/>
          </a:p>
        </p:txBody>
      </p:sp>
    </p:spTree>
    <p:extLst>
      <p:ext uri="{BB962C8B-B14F-4D97-AF65-F5344CB8AC3E}">
        <p14:creationId xmlns:p14="http://schemas.microsoft.com/office/powerpoint/2010/main" val="13944047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21361-A161-2099-7791-EE588B13862B}"/>
              </a:ext>
            </a:extLst>
          </p:cNvPr>
          <p:cNvSpPr>
            <a:spLocks noGrp="1"/>
          </p:cNvSpPr>
          <p:nvPr>
            <p:ph type="title"/>
          </p:nvPr>
        </p:nvSpPr>
        <p:spPr>
          <a:xfrm>
            <a:off x="450584" y="387347"/>
            <a:ext cx="5257800" cy="1325563"/>
          </a:xfrm>
        </p:spPr>
        <p:txBody>
          <a:bodyPr>
            <a:normAutofit/>
          </a:bodyPr>
          <a:lstStyle/>
          <a:p>
            <a:pPr algn="ctr"/>
            <a:r>
              <a:rPr lang="en-US" sz="3700" dirty="0"/>
              <a:t>But wait – </a:t>
            </a:r>
            <a:r>
              <a:rPr lang="en-US" sz="3700" b="1" i="1" dirty="0">
                <a:highlight>
                  <a:srgbClr val="00FF00"/>
                </a:highlight>
              </a:rPr>
              <a:t>Is it complete</a:t>
            </a:r>
            <a:r>
              <a:rPr lang="en-US" sz="3700" b="1" i="1" dirty="0"/>
              <a:t>? </a:t>
            </a:r>
            <a:r>
              <a:rPr lang="en-US" sz="3700" dirty="0"/>
              <a:t>Well ‘</a:t>
            </a:r>
            <a:r>
              <a:rPr lang="en-US" sz="3700" b="1" u="sng" dirty="0">
                <a:solidFill>
                  <a:srgbClr val="0070C0"/>
                </a:solidFill>
              </a:rPr>
              <a:t>NO</a:t>
            </a:r>
            <a:r>
              <a:rPr lang="en-US" sz="3700" dirty="0"/>
              <a:t>’</a:t>
            </a:r>
          </a:p>
        </p:txBody>
      </p:sp>
      <p:sp>
        <p:nvSpPr>
          <p:cNvPr id="3" name="Content Placeholder 2">
            <a:extLst>
              <a:ext uri="{FF2B5EF4-FFF2-40B4-BE49-F238E27FC236}">
                <a16:creationId xmlns:a16="http://schemas.microsoft.com/office/drawing/2014/main" id="{659DCFBE-5348-B191-3927-2D5178D37EE4}"/>
              </a:ext>
            </a:extLst>
          </p:cNvPr>
          <p:cNvSpPr>
            <a:spLocks noGrp="1"/>
          </p:cNvSpPr>
          <p:nvPr>
            <p:ph idx="1"/>
          </p:nvPr>
        </p:nvSpPr>
        <p:spPr>
          <a:xfrm>
            <a:off x="450584" y="1816833"/>
            <a:ext cx="4112059" cy="4351338"/>
          </a:xfrm>
        </p:spPr>
        <p:txBody>
          <a:bodyPr>
            <a:normAutofit/>
          </a:bodyPr>
          <a:lstStyle/>
          <a:p>
            <a:pPr algn="just"/>
            <a:r>
              <a:rPr lang="en-US" sz="2400" dirty="0"/>
              <a:t>Why? Elementary particles have ‘</a:t>
            </a:r>
            <a:r>
              <a:rPr lang="en-US" sz="2400" b="1" dirty="0">
                <a:solidFill>
                  <a:srgbClr val="FF0000"/>
                </a:solidFill>
              </a:rPr>
              <a:t>Dual Nature</a:t>
            </a:r>
            <a:r>
              <a:rPr lang="en-US" sz="2400" dirty="0"/>
              <a:t>’ (thanks to De – Broglie):</a:t>
            </a:r>
          </a:p>
          <a:p>
            <a:pPr lvl="1" algn="just"/>
            <a:r>
              <a:rPr lang="en-US" sz="2000" dirty="0"/>
              <a:t>Particle</a:t>
            </a:r>
          </a:p>
          <a:p>
            <a:pPr lvl="1" algn="just"/>
            <a:r>
              <a:rPr lang="en-US" sz="2000" dirty="0"/>
              <a:t>Wave</a:t>
            </a:r>
          </a:p>
          <a:p>
            <a:pPr algn="just"/>
            <a:r>
              <a:rPr lang="en-US" sz="2400" dirty="0"/>
              <a:t>Important characteristics that must be explained:</a:t>
            </a:r>
          </a:p>
          <a:p>
            <a:pPr lvl="1" algn="just"/>
            <a:r>
              <a:rPr lang="en-US" sz="2000" dirty="0"/>
              <a:t>Position</a:t>
            </a:r>
          </a:p>
          <a:p>
            <a:pPr lvl="1" algn="just"/>
            <a:r>
              <a:rPr lang="en-US" sz="2000" dirty="0"/>
              <a:t>Velocity</a:t>
            </a:r>
          </a:p>
          <a:p>
            <a:pPr lvl="1" algn="just"/>
            <a:r>
              <a:rPr lang="en-US" sz="2000" dirty="0"/>
              <a:t>Energy</a:t>
            </a:r>
          </a:p>
          <a:p>
            <a:pPr lvl="1" algn="just"/>
            <a:r>
              <a:rPr lang="en-US" sz="2000" dirty="0"/>
              <a:t>Probability </a:t>
            </a:r>
          </a:p>
        </p:txBody>
      </p:sp>
      <p:pic>
        <p:nvPicPr>
          <p:cNvPr id="4" name="Wave function">
            <a:hlinkClick r:id="" action="ppaction://media"/>
            <a:extLst>
              <a:ext uri="{FF2B5EF4-FFF2-40B4-BE49-F238E27FC236}">
                <a16:creationId xmlns:a16="http://schemas.microsoft.com/office/drawing/2014/main" id="{1F5A937F-7323-A479-8E10-74F630714F54}"/>
              </a:ext>
            </a:extLst>
          </p:cNvPr>
          <p:cNvPicPr>
            <a:picLocks noChangeAspect="1"/>
          </p:cNvPicPr>
          <p:nvPr>
            <a:videoFile r:link="rId2"/>
            <p:extLst>
              <p:ext uri="{DAA4B4D4-6D71-4841-9C94-3DE7FCFB9230}">
                <p14:media xmlns:p14="http://schemas.microsoft.com/office/powerpoint/2010/main" r:embed="rId1"/>
              </p:ext>
            </p:extLst>
          </p:nvPr>
        </p:nvPicPr>
        <p:blipFill>
          <a:blip r:embed="rId4">
            <a:lum bright="20000"/>
          </a:blip>
          <a:stretch>
            <a:fillRect/>
          </a:stretch>
        </p:blipFill>
        <p:spPr>
          <a:xfrm>
            <a:off x="5695355" y="1690688"/>
            <a:ext cx="6142633" cy="4223278"/>
          </a:xfrm>
          <a:prstGeom prst="rect">
            <a:avLst/>
          </a:prstGeom>
        </p:spPr>
      </p:pic>
      <p:sp>
        <p:nvSpPr>
          <p:cNvPr id="5" name="Title 1">
            <a:extLst>
              <a:ext uri="{FF2B5EF4-FFF2-40B4-BE49-F238E27FC236}">
                <a16:creationId xmlns:a16="http://schemas.microsoft.com/office/drawing/2014/main" id="{2061013A-4D32-92A1-B876-A0EC73596073}"/>
              </a:ext>
            </a:extLst>
          </p:cNvPr>
          <p:cNvSpPr txBox="1">
            <a:spLocks/>
          </p:cNvSpPr>
          <p:nvPr/>
        </p:nvSpPr>
        <p:spPr>
          <a:xfrm>
            <a:off x="6096000" y="365124"/>
            <a:ext cx="5257800" cy="1325563"/>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u="sng" dirty="0">
                <a:solidFill>
                  <a:schemeClr val="accent2">
                    <a:lumMod val="75000"/>
                  </a:schemeClr>
                </a:solidFill>
              </a:rPr>
              <a:t>Enter</a:t>
            </a:r>
            <a:r>
              <a:rPr lang="en-US" dirty="0"/>
              <a:t> the strange world of</a:t>
            </a:r>
          </a:p>
          <a:p>
            <a:pPr algn="ctr"/>
            <a:r>
              <a:rPr lang="en-US" dirty="0"/>
              <a:t>‘</a:t>
            </a:r>
            <a:r>
              <a:rPr lang="en-US" b="1" u="sng" dirty="0">
                <a:solidFill>
                  <a:schemeClr val="accent6">
                    <a:lumMod val="75000"/>
                  </a:schemeClr>
                </a:solidFill>
              </a:rPr>
              <a:t>Quantum Mechanics</a:t>
            </a:r>
            <a:r>
              <a:rPr lang="en-US" dirty="0"/>
              <a:t>’</a:t>
            </a:r>
          </a:p>
        </p:txBody>
      </p:sp>
      <p:pic>
        <p:nvPicPr>
          <p:cNvPr id="3074" name="Picture 2" descr="Physics &amp; Cosmology Cartoons - Science and Ink">
            <a:extLst>
              <a:ext uri="{FF2B5EF4-FFF2-40B4-BE49-F238E27FC236}">
                <a16:creationId xmlns:a16="http://schemas.microsoft.com/office/drawing/2014/main" id="{DB020CA2-AE5A-2811-F695-9C3A553AC57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92" t="3872" r="2903" b="20463"/>
          <a:stretch/>
        </p:blipFill>
        <p:spPr bwMode="auto">
          <a:xfrm>
            <a:off x="2358527" y="4490304"/>
            <a:ext cx="3336828" cy="144747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0FD96E3-0323-25A9-C97E-7F374C9399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38997" y="-8792"/>
            <a:ext cx="2353003" cy="476316"/>
          </a:xfrm>
          <a:prstGeom prst="rect">
            <a:avLst/>
          </a:prstGeom>
        </p:spPr>
      </p:pic>
      <p:sp>
        <p:nvSpPr>
          <p:cNvPr id="7" name="Date Placeholder 6">
            <a:extLst>
              <a:ext uri="{FF2B5EF4-FFF2-40B4-BE49-F238E27FC236}">
                <a16:creationId xmlns:a16="http://schemas.microsoft.com/office/drawing/2014/main" id="{4F031BE0-4EF2-0876-D8F6-0ECE500C800D}"/>
              </a:ext>
            </a:extLst>
          </p:cNvPr>
          <p:cNvSpPr>
            <a:spLocks noGrp="1"/>
          </p:cNvSpPr>
          <p:nvPr>
            <p:ph type="dt" sz="half" idx="10"/>
          </p:nvPr>
        </p:nvSpPr>
        <p:spPr/>
        <p:txBody>
          <a:bodyPr/>
          <a:lstStyle/>
          <a:p>
            <a:fld id="{E7477D0A-448F-4930-AA02-7874980AFA5E}" type="datetime1">
              <a:rPr lang="en-US" smtClean="0"/>
              <a:t>12/8/2022</a:t>
            </a:fld>
            <a:endParaRPr lang="en-US"/>
          </a:p>
        </p:txBody>
      </p:sp>
      <p:sp>
        <p:nvSpPr>
          <p:cNvPr id="8" name="Slide Number Placeholder 7">
            <a:extLst>
              <a:ext uri="{FF2B5EF4-FFF2-40B4-BE49-F238E27FC236}">
                <a16:creationId xmlns:a16="http://schemas.microsoft.com/office/drawing/2014/main" id="{B0FACEB0-17D1-9C81-233D-79C4E3537B1F}"/>
              </a:ext>
            </a:extLst>
          </p:cNvPr>
          <p:cNvSpPr>
            <a:spLocks noGrp="1"/>
          </p:cNvSpPr>
          <p:nvPr>
            <p:ph type="sldNum" sz="quarter" idx="12"/>
          </p:nvPr>
        </p:nvSpPr>
        <p:spPr/>
        <p:txBody>
          <a:bodyPr/>
          <a:lstStyle/>
          <a:p>
            <a:fld id="{2327D2E0-BE68-4FF3-897B-BAF18820FF5A}" type="slidenum">
              <a:rPr lang="en-US" smtClean="0"/>
              <a:t>10</a:t>
            </a:fld>
            <a:endParaRPr lang="en-US"/>
          </a:p>
        </p:txBody>
      </p:sp>
    </p:spTree>
    <p:extLst>
      <p:ext uri="{BB962C8B-B14F-4D97-AF65-F5344CB8AC3E}">
        <p14:creationId xmlns:p14="http://schemas.microsoft.com/office/powerpoint/2010/main" val="1634535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0DA7F4-29FF-2F16-ED3E-80EFF32ED5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5593" y="3745526"/>
            <a:ext cx="3234128" cy="1645137"/>
          </a:xfrm>
          <a:prstGeom prst="rect">
            <a:avLst/>
          </a:prstGeom>
        </p:spPr>
      </p:pic>
      <p:sp>
        <p:nvSpPr>
          <p:cNvPr id="2" name="Title 1">
            <a:extLst>
              <a:ext uri="{FF2B5EF4-FFF2-40B4-BE49-F238E27FC236}">
                <a16:creationId xmlns:a16="http://schemas.microsoft.com/office/drawing/2014/main" id="{8B9CC7FB-6C19-EDA8-9D89-00D2792D7CDB}"/>
              </a:ext>
            </a:extLst>
          </p:cNvPr>
          <p:cNvSpPr>
            <a:spLocks noGrp="1"/>
          </p:cNvSpPr>
          <p:nvPr>
            <p:ph type="title"/>
          </p:nvPr>
        </p:nvSpPr>
        <p:spPr>
          <a:xfrm>
            <a:off x="408026" y="1467337"/>
            <a:ext cx="5063067" cy="1325563"/>
          </a:xfrm>
        </p:spPr>
        <p:txBody>
          <a:bodyPr/>
          <a:lstStyle/>
          <a:p>
            <a:pPr algn="ctr"/>
            <a:r>
              <a:rPr lang="en-US" dirty="0"/>
              <a:t>So how do atoms ‘</a:t>
            </a:r>
            <a:r>
              <a:rPr lang="en-US" b="1" u="sng" dirty="0">
                <a:solidFill>
                  <a:srgbClr val="FF0000"/>
                </a:solidFill>
              </a:rPr>
              <a:t>REALLY</a:t>
            </a:r>
            <a:r>
              <a:rPr lang="en-US" dirty="0"/>
              <a:t>’ look like?</a:t>
            </a:r>
          </a:p>
        </p:txBody>
      </p:sp>
      <p:pic>
        <p:nvPicPr>
          <p:cNvPr id="4" name="Actual Atom Rep">
            <a:hlinkClick r:id="" action="ppaction://media"/>
            <a:extLst>
              <a:ext uri="{FF2B5EF4-FFF2-40B4-BE49-F238E27FC236}">
                <a16:creationId xmlns:a16="http://schemas.microsoft.com/office/drawing/2014/main" id="{7FC74AF2-92BD-EEAE-D2B0-9C63981DE8E5}"/>
              </a:ext>
            </a:extLst>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5">
            <a:lum/>
          </a:blip>
          <a:srcRect t="6883" b="5168"/>
          <a:stretch/>
        </p:blipFill>
        <p:spPr>
          <a:xfrm>
            <a:off x="5901267" y="1054099"/>
            <a:ext cx="5452533" cy="4749800"/>
          </a:xfrm>
        </p:spPr>
      </p:pic>
      <p:pic>
        <p:nvPicPr>
          <p:cNvPr id="7" name="Picture 6">
            <a:extLst>
              <a:ext uri="{FF2B5EF4-FFF2-40B4-BE49-F238E27FC236}">
                <a16:creationId xmlns:a16="http://schemas.microsoft.com/office/drawing/2014/main" id="{27D8A4E8-208B-A65F-24FE-C58A70922F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3034" y="3223483"/>
            <a:ext cx="2642903" cy="2167180"/>
          </a:xfrm>
          <a:prstGeom prst="rect">
            <a:avLst/>
          </a:prstGeom>
        </p:spPr>
      </p:pic>
      <p:pic>
        <p:nvPicPr>
          <p:cNvPr id="3" name="Picture 2">
            <a:extLst>
              <a:ext uri="{FF2B5EF4-FFF2-40B4-BE49-F238E27FC236}">
                <a16:creationId xmlns:a16="http://schemas.microsoft.com/office/drawing/2014/main" id="{2F63662D-552C-ECCC-72E7-9CA6E94590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38997" y="-8792"/>
            <a:ext cx="2353003" cy="476316"/>
          </a:xfrm>
          <a:prstGeom prst="rect">
            <a:avLst/>
          </a:prstGeom>
        </p:spPr>
      </p:pic>
      <p:sp>
        <p:nvSpPr>
          <p:cNvPr id="6" name="Date Placeholder 5">
            <a:extLst>
              <a:ext uri="{FF2B5EF4-FFF2-40B4-BE49-F238E27FC236}">
                <a16:creationId xmlns:a16="http://schemas.microsoft.com/office/drawing/2014/main" id="{6FD0C704-E97D-D5AD-7AEE-3C3728E654A4}"/>
              </a:ext>
            </a:extLst>
          </p:cNvPr>
          <p:cNvSpPr>
            <a:spLocks noGrp="1"/>
          </p:cNvSpPr>
          <p:nvPr>
            <p:ph type="dt" sz="half" idx="10"/>
          </p:nvPr>
        </p:nvSpPr>
        <p:spPr/>
        <p:txBody>
          <a:bodyPr/>
          <a:lstStyle/>
          <a:p>
            <a:fld id="{4299097F-437C-4B97-A9DD-7B1B97A07D1D}" type="datetime1">
              <a:rPr lang="en-US" smtClean="0"/>
              <a:t>12/8/2022</a:t>
            </a:fld>
            <a:endParaRPr lang="en-US"/>
          </a:p>
        </p:txBody>
      </p:sp>
      <p:sp>
        <p:nvSpPr>
          <p:cNvPr id="8" name="Slide Number Placeholder 7">
            <a:extLst>
              <a:ext uri="{FF2B5EF4-FFF2-40B4-BE49-F238E27FC236}">
                <a16:creationId xmlns:a16="http://schemas.microsoft.com/office/drawing/2014/main" id="{E33B3C57-CB57-6B8F-F4C0-7F1CA378C1B4}"/>
              </a:ext>
            </a:extLst>
          </p:cNvPr>
          <p:cNvSpPr>
            <a:spLocks noGrp="1"/>
          </p:cNvSpPr>
          <p:nvPr>
            <p:ph type="sldNum" sz="quarter" idx="12"/>
          </p:nvPr>
        </p:nvSpPr>
        <p:spPr/>
        <p:txBody>
          <a:bodyPr/>
          <a:lstStyle/>
          <a:p>
            <a:fld id="{2327D2E0-BE68-4FF3-897B-BAF18820FF5A}" type="slidenum">
              <a:rPr lang="en-US" smtClean="0"/>
              <a:t>11</a:t>
            </a:fld>
            <a:endParaRPr lang="en-US"/>
          </a:p>
        </p:txBody>
      </p:sp>
    </p:spTree>
    <p:extLst>
      <p:ext uri="{BB962C8B-B14F-4D97-AF65-F5344CB8AC3E}">
        <p14:creationId xmlns:p14="http://schemas.microsoft.com/office/powerpoint/2010/main" val="2441722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3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ADD16-9AB0-0743-7510-075281AEA7DB}"/>
              </a:ext>
            </a:extLst>
          </p:cNvPr>
          <p:cNvSpPr>
            <a:spLocks noGrp="1"/>
          </p:cNvSpPr>
          <p:nvPr>
            <p:ph type="title"/>
          </p:nvPr>
        </p:nvSpPr>
        <p:spPr/>
        <p:txBody>
          <a:bodyPr/>
          <a:lstStyle/>
          <a:p>
            <a:pPr algn="ctr"/>
            <a:r>
              <a:rPr lang="en-US" sz="7200" b="1" u="sng" dirty="0">
                <a:solidFill>
                  <a:srgbClr val="FF0000"/>
                </a:solidFill>
              </a:rPr>
              <a:t>C</a:t>
            </a:r>
            <a:r>
              <a:rPr lang="en-US" b="1" dirty="0">
                <a:solidFill>
                  <a:srgbClr val="FF0000"/>
                </a:solidFill>
              </a:rPr>
              <a:t>lassical</a:t>
            </a:r>
            <a:r>
              <a:rPr lang="en-US" dirty="0"/>
              <a:t> vs </a:t>
            </a:r>
            <a:r>
              <a:rPr lang="en-US" sz="7200" b="1" u="sng" dirty="0">
                <a:solidFill>
                  <a:schemeClr val="accent2">
                    <a:lumMod val="75000"/>
                  </a:schemeClr>
                </a:solidFill>
              </a:rPr>
              <a:t>Q</a:t>
            </a:r>
            <a:r>
              <a:rPr lang="en-US" b="1" dirty="0">
                <a:solidFill>
                  <a:schemeClr val="accent2">
                    <a:lumMod val="75000"/>
                  </a:schemeClr>
                </a:solidFill>
              </a:rPr>
              <a:t>uantum</a:t>
            </a:r>
            <a:r>
              <a:rPr lang="en-US" dirty="0"/>
              <a:t> – A war far from over!</a:t>
            </a:r>
          </a:p>
        </p:txBody>
      </p:sp>
      <p:graphicFrame>
        <p:nvGraphicFramePr>
          <p:cNvPr id="4" name="Table 4">
            <a:extLst>
              <a:ext uri="{FF2B5EF4-FFF2-40B4-BE49-F238E27FC236}">
                <a16:creationId xmlns:a16="http://schemas.microsoft.com/office/drawing/2014/main" id="{E7FA55E3-A5CC-11F1-1DC3-01979E8FC4C3}"/>
              </a:ext>
            </a:extLst>
          </p:cNvPr>
          <p:cNvGraphicFramePr>
            <a:graphicFrameLocks noGrp="1"/>
          </p:cNvGraphicFramePr>
          <p:nvPr>
            <p:ph idx="1"/>
            <p:extLst>
              <p:ext uri="{D42A27DB-BD31-4B8C-83A1-F6EECF244321}">
                <p14:modId xmlns:p14="http://schemas.microsoft.com/office/powerpoint/2010/main" val="272524734"/>
              </p:ext>
            </p:extLst>
          </p:nvPr>
        </p:nvGraphicFramePr>
        <p:xfrm>
          <a:off x="1794933" y="2366963"/>
          <a:ext cx="8602134" cy="3505200"/>
        </p:xfrm>
        <a:graphic>
          <a:graphicData uri="http://schemas.openxmlformats.org/drawingml/2006/table">
            <a:tbl>
              <a:tblPr firstRow="1" bandRow="1">
                <a:tableStyleId>{7E9639D4-E3E2-4D34-9284-5A2195B3D0D7}</a:tableStyleId>
              </a:tblPr>
              <a:tblGrid>
                <a:gridCol w="2561890">
                  <a:extLst>
                    <a:ext uri="{9D8B030D-6E8A-4147-A177-3AD203B41FA5}">
                      <a16:colId xmlns:a16="http://schemas.microsoft.com/office/drawing/2014/main" val="3479034319"/>
                    </a:ext>
                  </a:extLst>
                </a:gridCol>
                <a:gridCol w="2498517">
                  <a:extLst>
                    <a:ext uri="{9D8B030D-6E8A-4147-A177-3AD203B41FA5}">
                      <a16:colId xmlns:a16="http://schemas.microsoft.com/office/drawing/2014/main" val="2797101045"/>
                    </a:ext>
                  </a:extLst>
                </a:gridCol>
                <a:gridCol w="3541727">
                  <a:extLst>
                    <a:ext uri="{9D8B030D-6E8A-4147-A177-3AD203B41FA5}">
                      <a16:colId xmlns:a16="http://schemas.microsoft.com/office/drawing/2014/main" val="2108567365"/>
                    </a:ext>
                  </a:extLst>
                </a:gridCol>
              </a:tblGrid>
              <a:tr h="370840">
                <a:tc>
                  <a:txBody>
                    <a:bodyPr/>
                    <a:lstStyle/>
                    <a:p>
                      <a:r>
                        <a:rPr lang="en-US" b="1" dirty="0"/>
                        <a:t>PARAMETER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CLASSICAL COMPUTING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QUANTUM COMPUTING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34635608"/>
                  </a:ext>
                </a:extLst>
              </a:tr>
              <a:tr h="370840">
                <a:tc>
                  <a:txBody>
                    <a:bodyPr/>
                    <a:lstStyle/>
                    <a:p>
                      <a:r>
                        <a:rPr lang="en-US" b="1" dirty="0"/>
                        <a:t>Information storage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Classical Bits/ Bits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Qubits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07268328"/>
                  </a:ext>
                </a:extLst>
              </a:tr>
              <a:tr h="370840">
                <a:tc>
                  <a:txBody>
                    <a:bodyPr/>
                    <a:lstStyle/>
                    <a:p>
                      <a:r>
                        <a:rPr lang="en-US" b="1" dirty="0"/>
                        <a:t>Possible States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0 OR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Infinite (All possible states)</a:t>
                      </a:r>
                    </a:p>
                    <a:p>
                      <a:r>
                        <a:rPr lang="en-US" sz="1800" b="0" i="0" kern="1200" dirty="0">
                          <a:solidFill>
                            <a:schemeClr val="tx1"/>
                          </a:solidFill>
                          <a:effectLst/>
                          <a:latin typeface="+mn-lt"/>
                          <a:ea typeface="+mn-ea"/>
                          <a:cs typeface="+mn-cs"/>
                        </a:rPr>
                        <a:t>|0⟩, |1⟩, </a:t>
                      </a:r>
                      <a:r>
                        <a:rPr lang="el-GR" sz="1800" b="0" i="0" kern="1200" dirty="0">
                          <a:solidFill>
                            <a:schemeClr val="tx1"/>
                          </a:solidFill>
                          <a:effectLst/>
                          <a:latin typeface="Franklin Gothic Book (Body)"/>
                          <a:ea typeface="+mn-ea"/>
                          <a:cs typeface="+mn-cs"/>
                        </a:rPr>
                        <a:t>∣ψ⟩=α∣0⟩+β∣1⟩</a:t>
                      </a:r>
                      <a:endParaRPr lang="en-US" dirty="0">
                        <a:latin typeface="Franklin Gothic Book (Body)"/>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91584096"/>
                  </a:ext>
                </a:extLst>
              </a:tr>
              <a:tr h="370840">
                <a:tc>
                  <a:txBody>
                    <a:bodyPr/>
                    <a:lstStyle/>
                    <a:p>
                      <a:r>
                        <a:rPr lang="en-US" b="1" dirty="0"/>
                        <a:t>Order of data processing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Sequential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Parallel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81023131"/>
                  </a:ext>
                </a:extLst>
              </a:tr>
              <a:tr h="370840">
                <a:tc>
                  <a:txBody>
                    <a:bodyPr/>
                    <a:lstStyle/>
                    <a:p>
                      <a:r>
                        <a:rPr lang="en-US" b="1" dirty="0"/>
                        <a:t>Calculations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Deterministic</a:t>
                      </a:r>
                    </a:p>
                    <a:p>
                      <a:r>
                        <a:rPr lang="en-US" dirty="0"/>
                        <a:t>(you know your output)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Probabilistic</a:t>
                      </a:r>
                    </a:p>
                    <a:p>
                      <a:r>
                        <a:rPr lang="en-US" dirty="0"/>
                        <a:t>(output is based on probabilities)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7678706"/>
                  </a:ext>
                </a:extLst>
              </a:tr>
              <a:tr h="370840">
                <a:tc>
                  <a:txBody>
                    <a:bodyPr/>
                    <a:lstStyle/>
                    <a:p>
                      <a:r>
                        <a:rPr lang="en-US" b="1" dirty="0"/>
                        <a:t>Operational Capability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Room Temperature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Ultracold temperatures --- Why??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80616974"/>
                  </a:ext>
                </a:extLst>
              </a:tr>
              <a:tr h="370840">
                <a:tc>
                  <a:txBody>
                    <a:bodyPr/>
                    <a:lstStyle/>
                    <a:p>
                      <a:r>
                        <a:rPr lang="en-US" b="1" dirty="0"/>
                        <a:t>Error rates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Low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High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92325913"/>
                  </a:ext>
                </a:extLst>
              </a:tr>
              <a:tr h="370840">
                <a:tc>
                  <a:txBody>
                    <a:bodyPr/>
                    <a:lstStyle/>
                    <a:p>
                      <a:r>
                        <a:rPr lang="en-US" b="1" dirty="0"/>
                        <a:t>Randomness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Falsely Random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Truly Random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9849299"/>
                  </a:ext>
                </a:extLst>
              </a:tr>
            </a:tbl>
          </a:graphicData>
        </a:graphic>
      </p:graphicFrame>
      <p:pic>
        <p:nvPicPr>
          <p:cNvPr id="5" name="Picture 4">
            <a:extLst>
              <a:ext uri="{FF2B5EF4-FFF2-40B4-BE49-F238E27FC236}">
                <a16:creationId xmlns:a16="http://schemas.microsoft.com/office/drawing/2014/main" id="{B2E6036C-7E29-8C8E-4707-303D60B10B94}"/>
              </a:ext>
            </a:extLst>
          </p:cNvPr>
          <p:cNvPicPr>
            <a:picLocks noChangeAspect="1"/>
          </p:cNvPicPr>
          <p:nvPr/>
        </p:nvPicPr>
        <p:blipFill>
          <a:blip r:embed="rId3"/>
          <a:stretch>
            <a:fillRect/>
          </a:stretch>
        </p:blipFill>
        <p:spPr>
          <a:xfrm>
            <a:off x="10743823" y="2366963"/>
            <a:ext cx="1200150" cy="1162050"/>
          </a:xfrm>
          <a:prstGeom prst="rect">
            <a:avLst/>
          </a:prstGeom>
        </p:spPr>
      </p:pic>
      <p:pic>
        <p:nvPicPr>
          <p:cNvPr id="7" name="Picture 6">
            <a:extLst>
              <a:ext uri="{FF2B5EF4-FFF2-40B4-BE49-F238E27FC236}">
                <a16:creationId xmlns:a16="http://schemas.microsoft.com/office/drawing/2014/main" id="{B7BC1960-29E0-F8E9-6CC0-CEE0D332259E}"/>
              </a:ext>
            </a:extLst>
          </p:cNvPr>
          <p:cNvPicPr>
            <a:picLocks noChangeAspect="1"/>
          </p:cNvPicPr>
          <p:nvPr/>
        </p:nvPicPr>
        <p:blipFill>
          <a:blip r:embed="rId4"/>
          <a:stretch>
            <a:fillRect/>
          </a:stretch>
        </p:blipFill>
        <p:spPr>
          <a:xfrm>
            <a:off x="322262" y="2412176"/>
            <a:ext cx="1381125" cy="1276350"/>
          </a:xfrm>
          <a:prstGeom prst="rect">
            <a:avLst/>
          </a:prstGeom>
        </p:spPr>
      </p:pic>
      <p:pic>
        <p:nvPicPr>
          <p:cNvPr id="9" name="Picture 8">
            <a:extLst>
              <a:ext uri="{FF2B5EF4-FFF2-40B4-BE49-F238E27FC236}">
                <a16:creationId xmlns:a16="http://schemas.microsoft.com/office/drawing/2014/main" id="{AE9D250A-8EF0-D6D4-8221-6AC0232C0687}"/>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Lst>
          </a:blip>
          <a:stretch>
            <a:fillRect/>
          </a:stretch>
        </p:blipFill>
        <p:spPr>
          <a:xfrm>
            <a:off x="10893577" y="3688526"/>
            <a:ext cx="900642" cy="1033524"/>
          </a:xfrm>
          <a:prstGeom prst="rect">
            <a:avLst/>
          </a:prstGeom>
        </p:spPr>
      </p:pic>
      <p:pic>
        <p:nvPicPr>
          <p:cNvPr id="11" name="Picture 10">
            <a:extLst>
              <a:ext uri="{FF2B5EF4-FFF2-40B4-BE49-F238E27FC236}">
                <a16:creationId xmlns:a16="http://schemas.microsoft.com/office/drawing/2014/main" id="{0BA91DDA-967F-2435-11EC-CA185D6003E4}"/>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Lst>
          </a:blip>
          <a:stretch>
            <a:fillRect/>
          </a:stretch>
        </p:blipFill>
        <p:spPr>
          <a:xfrm>
            <a:off x="544133" y="3733739"/>
            <a:ext cx="937382" cy="1033524"/>
          </a:xfrm>
          <a:prstGeom prst="rect">
            <a:avLst/>
          </a:prstGeom>
        </p:spPr>
      </p:pic>
      <p:pic>
        <p:nvPicPr>
          <p:cNvPr id="13" name="Picture 12">
            <a:extLst>
              <a:ext uri="{FF2B5EF4-FFF2-40B4-BE49-F238E27FC236}">
                <a16:creationId xmlns:a16="http://schemas.microsoft.com/office/drawing/2014/main" id="{1189462A-C1A5-BC75-073A-686668951A28}"/>
              </a:ext>
            </a:extLst>
          </p:cNvPr>
          <p:cNvPicPr>
            <a:picLocks noChangeAspect="1"/>
          </p:cNvPicPr>
          <p:nvPr/>
        </p:nvPicPr>
        <p:blipFill>
          <a:blip r:embed="rId9"/>
          <a:stretch>
            <a:fillRect/>
          </a:stretch>
        </p:blipFill>
        <p:spPr>
          <a:xfrm>
            <a:off x="10710485" y="4722050"/>
            <a:ext cx="1266825" cy="1362075"/>
          </a:xfrm>
          <a:prstGeom prst="rect">
            <a:avLst/>
          </a:prstGeom>
        </p:spPr>
      </p:pic>
      <p:pic>
        <p:nvPicPr>
          <p:cNvPr id="15" name="Picture 14">
            <a:extLst>
              <a:ext uri="{FF2B5EF4-FFF2-40B4-BE49-F238E27FC236}">
                <a16:creationId xmlns:a16="http://schemas.microsoft.com/office/drawing/2014/main" id="{1832696F-BCF2-53C5-6E0F-29156191D8A1}"/>
              </a:ext>
            </a:extLst>
          </p:cNvPr>
          <p:cNvPicPr>
            <a:picLocks noChangeAspect="1"/>
          </p:cNvPicPr>
          <p:nvPr/>
        </p:nvPicPr>
        <p:blipFill>
          <a:blip r:embed="rId10"/>
          <a:stretch>
            <a:fillRect/>
          </a:stretch>
        </p:blipFill>
        <p:spPr>
          <a:xfrm>
            <a:off x="557890" y="4883419"/>
            <a:ext cx="1017587" cy="1129761"/>
          </a:xfrm>
          <a:prstGeom prst="rect">
            <a:avLst/>
          </a:prstGeom>
        </p:spPr>
      </p:pic>
      <p:pic>
        <p:nvPicPr>
          <p:cNvPr id="3" name="Picture 2">
            <a:extLst>
              <a:ext uri="{FF2B5EF4-FFF2-40B4-BE49-F238E27FC236}">
                <a16:creationId xmlns:a16="http://schemas.microsoft.com/office/drawing/2014/main" id="{7F371B16-798C-1950-507B-28EF7930C15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38997" y="-8792"/>
            <a:ext cx="2353003" cy="476316"/>
          </a:xfrm>
          <a:prstGeom prst="rect">
            <a:avLst/>
          </a:prstGeom>
        </p:spPr>
      </p:pic>
      <p:sp>
        <p:nvSpPr>
          <p:cNvPr id="6" name="Date Placeholder 5">
            <a:extLst>
              <a:ext uri="{FF2B5EF4-FFF2-40B4-BE49-F238E27FC236}">
                <a16:creationId xmlns:a16="http://schemas.microsoft.com/office/drawing/2014/main" id="{308D2863-421C-A762-959C-A6C27D06014D}"/>
              </a:ext>
            </a:extLst>
          </p:cNvPr>
          <p:cNvSpPr>
            <a:spLocks noGrp="1"/>
          </p:cNvSpPr>
          <p:nvPr>
            <p:ph type="dt" sz="half" idx="10"/>
          </p:nvPr>
        </p:nvSpPr>
        <p:spPr/>
        <p:txBody>
          <a:bodyPr/>
          <a:lstStyle/>
          <a:p>
            <a:fld id="{31D04A44-6B42-4483-91A9-8644E86CFEFA}" type="datetime1">
              <a:rPr lang="en-US" smtClean="0"/>
              <a:t>12/8/2022</a:t>
            </a:fld>
            <a:endParaRPr lang="en-US"/>
          </a:p>
        </p:txBody>
      </p:sp>
      <p:sp>
        <p:nvSpPr>
          <p:cNvPr id="8" name="Slide Number Placeholder 7">
            <a:extLst>
              <a:ext uri="{FF2B5EF4-FFF2-40B4-BE49-F238E27FC236}">
                <a16:creationId xmlns:a16="http://schemas.microsoft.com/office/drawing/2014/main" id="{3CFBD6FB-3458-45C3-84F3-A26714525313}"/>
              </a:ext>
            </a:extLst>
          </p:cNvPr>
          <p:cNvSpPr>
            <a:spLocks noGrp="1"/>
          </p:cNvSpPr>
          <p:nvPr>
            <p:ph type="sldNum" sz="quarter" idx="12"/>
          </p:nvPr>
        </p:nvSpPr>
        <p:spPr/>
        <p:txBody>
          <a:bodyPr/>
          <a:lstStyle/>
          <a:p>
            <a:fld id="{2327D2E0-BE68-4FF3-897B-BAF18820FF5A}" type="slidenum">
              <a:rPr lang="en-US" smtClean="0"/>
              <a:t>12</a:t>
            </a:fld>
            <a:endParaRPr lang="en-US"/>
          </a:p>
        </p:txBody>
      </p:sp>
    </p:spTree>
    <p:extLst>
      <p:ext uri="{BB962C8B-B14F-4D97-AF65-F5344CB8AC3E}">
        <p14:creationId xmlns:p14="http://schemas.microsoft.com/office/powerpoint/2010/main" val="42619508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5626F-7A48-6644-EDA4-7C0C381CF63B}"/>
              </a:ext>
            </a:extLst>
          </p:cNvPr>
          <p:cNvSpPr>
            <a:spLocks noGrp="1"/>
          </p:cNvSpPr>
          <p:nvPr>
            <p:ph type="title"/>
          </p:nvPr>
        </p:nvSpPr>
        <p:spPr>
          <a:xfrm>
            <a:off x="3972004" y="787400"/>
            <a:ext cx="4247989" cy="1325563"/>
          </a:xfrm>
        </p:spPr>
        <p:txBody>
          <a:bodyPr>
            <a:normAutofit fontScale="90000"/>
          </a:bodyPr>
          <a:lstStyle/>
          <a:p>
            <a:r>
              <a:rPr lang="en-US" sz="8000" b="1" u="sng" dirty="0">
                <a:solidFill>
                  <a:srgbClr val="7030A0"/>
                </a:solidFill>
              </a:rPr>
              <a:t>B</a:t>
            </a:r>
            <a:r>
              <a:rPr lang="en-US" b="1" dirty="0"/>
              <a:t>it</a:t>
            </a:r>
            <a:r>
              <a:rPr lang="en-US" dirty="0"/>
              <a:t> vs </a:t>
            </a:r>
            <a:r>
              <a:rPr lang="en-US" sz="8000" b="1" u="sng" dirty="0">
                <a:solidFill>
                  <a:srgbClr val="FF0000"/>
                </a:solidFill>
              </a:rPr>
              <a:t>Q</a:t>
            </a:r>
            <a:r>
              <a:rPr lang="en-US" b="1" u="sng" dirty="0">
                <a:solidFill>
                  <a:srgbClr val="FF0000"/>
                </a:solidFill>
              </a:rPr>
              <a:t>u</a:t>
            </a:r>
            <a:r>
              <a:rPr lang="en-US" b="1" dirty="0"/>
              <a:t>bit</a:t>
            </a:r>
            <a:r>
              <a:rPr lang="en-US" dirty="0"/>
              <a:t> Maze</a:t>
            </a:r>
          </a:p>
        </p:txBody>
      </p:sp>
      <p:pic>
        <p:nvPicPr>
          <p:cNvPr id="4" name="Bit Qubit Maze">
            <a:hlinkClick r:id="" action="ppaction://media"/>
            <a:extLst>
              <a:ext uri="{FF2B5EF4-FFF2-40B4-BE49-F238E27FC236}">
                <a16:creationId xmlns:a16="http://schemas.microsoft.com/office/drawing/2014/main" id="{1E00B202-A115-1DF4-0170-E036A7839FB6}"/>
              </a:ext>
            </a:extLst>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4"/>
          <a:srcRect l="-10" t="10191" r="10" b="6920"/>
          <a:stretch/>
        </p:blipFill>
        <p:spPr>
          <a:xfrm>
            <a:off x="2228056" y="2463800"/>
            <a:ext cx="7735887" cy="3606800"/>
          </a:xfrm>
        </p:spPr>
      </p:pic>
      <p:pic>
        <p:nvPicPr>
          <p:cNvPr id="3" name="Picture 2">
            <a:extLst>
              <a:ext uri="{FF2B5EF4-FFF2-40B4-BE49-F238E27FC236}">
                <a16:creationId xmlns:a16="http://schemas.microsoft.com/office/drawing/2014/main" id="{C6331B5B-A8AF-ABC4-1F93-1ACF137468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38997" y="-8792"/>
            <a:ext cx="2353003" cy="476316"/>
          </a:xfrm>
          <a:prstGeom prst="rect">
            <a:avLst/>
          </a:prstGeom>
        </p:spPr>
      </p:pic>
      <p:sp>
        <p:nvSpPr>
          <p:cNvPr id="5" name="Date Placeholder 4">
            <a:extLst>
              <a:ext uri="{FF2B5EF4-FFF2-40B4-BE49-F238E27FC236}">
                <a16:creationId xmlns:a16="http://schemas.microsoft.com/office/drawing/2014/main" id="{9492B5AD-FEDF-D351-8228-20BFD857E486}"/>
              </a:ext>
            </a:extLst>
          </p:cNvPr>
          <p:cNvSpPr>
            <a:spLocks noGrp="1"/>
          </p:cNvSpPr>
          <p:nvPr>
            <p:ph type="dt" sz="half" idx="10"/>
          </p:nvPr>
        </p:nvSpPr>
        <p:spPr/>
        <p:txBody>
          <a:bodyPr/>
          <a:lstStyle/>
          <a:p>
            <a:fld id="{03454A96-44DD-440C-9101-B2E9E6BA3BF4}" type="datetime1">
              <a:rPr lang="en-US" smtClean="0"/>
              <a:t>12/8/2022</a:t>
            </a:fld>
            <a:endParaRPr lang="en-US"/>
          </a:p>
        </p:txBody>
      </p:sp>
      <p:sp>
        <p:nvSpPr>
          <p:cNvPr id="6" name="Slide Number Placeholder 5">
            <a:extLst>
              <a:ext uri="{FF2B5EF4-FFF2-40B4-BE49-F238E27FC236}">
                <a16:creationId xmlns:a16="http://schemas.microsoft.com/office/drawing/2014/main" id="{A3D19268-D559-57B7-427D-9587B8E7108F}"/>
              </a:ext>
            </a:extLst>
          </p:cNvPr>
          <p:cNvSpPr>
            <a:spLocks noGrp="1"/>
          </p:cNvSpPr>
          <p:nvPr>
            <p:ph type="sldNum" sz="quarter" idx="12"/>
          </p:nvPr>
        </p:nvSpPr>
        <p:spPr/>
        <p:txBody>
          <a:bodyPr/>
          <a:lstStyle/>
          <a:p>
            <a:fld id="{2327D2E0-BE68-4FF3-897B-BAF18820FF5A}" type="slidenum">
              <a:rPr lang="en-US" smtClean="0"/>
              <a:t>13</a:t>
            </a:fld>
            <a:endParaRPr lang="en-US"/>
          </a:p>
        </p:txBody>
      </p:sp>
    </p:spTree>
    <p:extLst>
      <p:ext uri="{BB962C8B-B14F-4D97-AF65-F5344CB8AC3E}">
        <p14:creationId xmlns:p14="http://schemas.microsoft.com/office/powerpoint/2010/main" val="2164422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12363-0C61-ADCF-9A21-F86640EC2C94}"/>
              </a:ext>
            </a:extLst>
          </p:cNvPr>
          <p:cNvSpPr>
            <a:spLocks noGrp="1"/>
          </p:cNvSpPr>
          <p:nvPr>
            <p:ph type="title"/>
          </p:nvPr>
        </p:nvSpPr>
        <p:spPr/>
        <p:txBody>
          <a:bodyPr/>
          <a:lstStyle/>
          <a:p>
            <a:r>
              <a:rPr lang="en-US" b="1" u="sng" dirty="0">
                <a:solidFill>
                  <a:srgbClr val="FF0000"/>
                </a:solidFill>
              </a:rPr>
              <a:t>Qubit</a:t>
            </a:r>
            <a:r>
              <a:rPr lang="en-US" dirty="0"/>
              <a:t> – The </a:t>
            </a:r>
            <a:r>
              <a:rPr lang="en-US" dirty="0">
                <a:highlight>
                  <a:srgbClr val="FFFF00"/>
                </a:highlight>
              </a:rPr>
              <a:t>‘</a:t>
            </a:r>
            <a:r>
              <a:rPr lang="en-US" b="1" u="sng" dirty="0" err="1">
                <a:solidFill>
                  <a:schemeClr val="accent6">
                    <a:lumMod val="75000"/>
                  </a:schemeClr>
                </a:solidFill>
                <a:highlight>
                  <a:srgbClr val="FFFF00"/>
                </a:highlight>
              </a:rPr>
              <a:t>Qu</a:t>
            </a:r>
            <a:r>
              <a:rPr lang="en-US" dirty="0" err="1">
                <a:highlight>
                  <a:srgbClr val="FFFF00"/>
                </a:highlight>
              </a:rPr>
              <a:t>’antum</a:t>
            </a:r>
            <a:r>
              <a:rPr lang="en-US" dirty="0">
                <a:highlight>
                  <a:srgbClr val="FFFF00"/>
                </a:highlight>
              </a:rPr>
              <a:t> </a:t>
            </a:r>
            <a:r>
              <a:rPr lang="en-US" b="1" u="sng" dirty="0">
                <a:solidFill>
                  <a:schemeClr val="accent6">
                    <a:lumMod val="75000"/>
                  </a:schemeClr>
                </a:solidFill>
                <a:highlight>
                  <a:srgbClr val="FFFF00"/>
                </a:highlight>
              </a:rPr>
              <a:t>Bit</a:t>
            </a:r>
          </a:p>
        </p:txBody>
      </p:sp>
      <p:sp>
        <p:nvSpPr>
          <p:cNvPr id="3" name="Content Placeholder 2">
            <a:extLst>
              <a:ext uri="{FF2B5EF4-FFF2-40B4-BE49-F238E27FC236}">
                <a16:creationId xmlns:a16="http://schemas.microsoft.com/office/drawing/2014/main" id="{5918C93C-9269-4E60-2ACB-31F461EF5F81}"/>
              </a:ext>
            </a:extLst>
          </p:cNvPr>
          <p:cNvSpPr>
            <a:spLocks noGrp="1"/>
          </p:cNvSpPr>
          <p:nvPr>
            <p:ph idx="1"/>
          </p:nvPr>
        </p:nvSpPr>
        <p:spPr>
          <a:xfrm>
            <a:off x="838200" y="1825625"/>
            <a:ext cx="5257800" cy="4351338"/>
          </a:xfrm>
        </p:spPr>
        <p:txBody>
          <a:bodyPr/>
          <a:lstStyle/>
          <a:p>
            <a:r>
              <a:rPr lang="en-US" dirty="0"/>
              <a:t>Fundamental unit that carry Quantum information</a:t>
            </a:r>
            <a:r>
              <a:rPr lang="hi-IN" dirty="0"/>
              <a:t>.</a:t>
            </a:r>
            <a:endParaRPr lang="en-US" dirty="0"/>
          </a:p>
          <a:p>
            <a:r>
              <a:rPr lang="en-US" dirty="0"/>
              <a:t>Can be 0, 1 or 0 and 1 at the same time.</a:t>
            </a:r>
          </a:p>
          <a:p>
            <a:pPr marL="0" indent="0">
              <a:buNone/>
            </a:pPr>
            <a:endParaRPr lang="en-US" dirty="0"/>
          </a:p>
          <a:p>
            <a:r>
              <a:rPr lang="en-US" dirty="0"/>
              <a:t>Kinds:</a:t>
            </a:r>
          </a:p>
          <a:p>
            <a:pPr lvl="1"/>
            <a:r>
              <a:rPr lang="en-US" dirty="0"/>
              <a:t>Spin</a:t>
            </a:r>
          </a:p>
          <a:p>
            <a:pPr lvl="1"/>
            <a:r>
              <a:rPr lang="en-US" dirty="0"/>
              <a:t>Ions</a:t>
            </a:r>
          </a:p>
          <a:p>
            <a:pPr lvl="1"/>
            <a:r>
              <a:rPr lang="en-US" dirty="0"/>
              <a:t>Photon</a:t>
            </a:r>
          </a:p>
        </p:txBody>
      </p:sp>
      <p:pic>
        <p:nvPicPr>
          <p:cNvPr id="4" name="Picture 3">
            <a:extLst>
              <a:ext uri="{FF2B5EF4-FFF2-40B4-BE49-F238E27FC236}">
                <a16:creationId xmlns:a16="http://schemas.microsoft.com/office/drawing/2014/main" id="{179E9570-229F-A64B-125A-8AD018E839A7}"/>
              </a:ext>
            </a:extLst>
          </p:cNvPr>
          <p:cNvPicPr>
            <a:picLocks noChangeAspect="1"/>
          </p:cNvPicPr>
          <p:nvPr/>
        </p:nvPicPr>
        <p:blipFill>
          <a:blip r:embed="rId2"/>
          <a:stretch>
            <a:fillRect/>
          </a:stretch>
        </p:blipFill>
        <p:spPr>
          <a:xfrm>
            <a:off x="6096000" y="1690688"/>
            <a:ext cx="2340269" cy="2464217"/>
          </a:xfrm>
          <a:prstGeom prst="rect">
            <a:avLst/>
          </a:prstGeom>
        </p:spPr>
      </p:pic>
      <p:pic>
        <p:nvPicPr>
          <p:cNvPr id="5" name="Picture 4">
            <a:extLst>
              <a:ext uri="{FF2B5EF4-FFF2-40B4-BE49-F238E27FC236}">
                <a16:creationId xmlns:a16="http://schemas.microsoft.com/office/drawing/2014/main" id="{E17F1324-1318-A3BD-0D8D-993AAE903178}"/>
              </a:ext>
            </a:extLst>
          </p:cNvPr>
          <p:cNvPicPr>
            <a:picLocks noChangeAspect="1"/>
          </p:cNvPicPr>
          <p:nvPr/>
        </p:nvPicPr>
        <p:blipFill>
          <a:blip r:embed="rId3"/>
          <a:stretch>
            <a:fillRect/>
          </a:stretch>
        </p:blipFill>
        <p:spPr>
          <a:xfrm>
            <a:off x="8724900" y="1687575"/>
            <a:ext cx="2340269" cy="2467330"/>
          </a:xfrm>
          <a:prstGeom prst="rect">
            <a:avLst/>
          </a:prstGeom>
        </p:spPr>
      </p:pic>
      <p:pic>
        <p:nvPicPr>
          <p:cNvPr id="6" name="Picture 5">
            <a:extLst>
              <a:ext uri="{FF2B5EF4-FFF2-40B4-BE49-F238E27FC236}">
                <a16:creationId xmlns:a16="http://schemas.microsoft.com/office/drawing/2014/main" id="{414C9385-6A4A-E384-30B4-4012BFB58FAF}"/>
              </a:ext>
            </a:extLst>
          </p:cNvPr>
          <p:cNvPicPr>
            <a:picLocks noChangeAspect="1"/>
          </p:cNvPicPr>
          <p:nvPr/>
        </p:nvPicPr>
        <p:blipFill>
          <a:blip r:embed="rId4"/>
          <a:stretch>
            <a:fillRect/>
          </a:stretch>
        </p:blipFill>
        <p:spPr>
          <a:xfrm>
            <a:off x="7409271" y="3787066"/>
            <a:ext cx="2342627" cy="2467330"/>
          </a:xfrm>
          <a:prstGeom prst="rect">
            <a:avLst/>
          </a:prstGeom>
        </p:spPr>
      </p:pic>
      <p:pic>
        <p:nvPicPr>
          <p:cNvPr id="7" name="Picture 6">
            <a:extLst>
              <a:ext uri="{FF2B5EF4-FFF2-40B4-BE49-F238E27FC236}">
                <a16:creationId xmlns:a16="http://schemas.microsoft.com/office/drawing/2014/main" id="{3B4197D5-13CC-3EF7-5127-95516C2701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38997" y="-8792"/>
            <a:ext cx="2353003" cy="476316"/>
          </a:xfrm>
          <a:prstGeom prst="rect">
            <a:avLst/>
          </a:prstGeom>
        </p:spPr>
      </p:pic>
      <p:sp>
        <p:nvSpPr>
          <p:cNvPr id="8" name="Date Placeholder 7">
            <a:extLst>
              <a:ext uri="{FF2B5EF4-FFF2-40B4-BE49-F238E27FC236}">
                <a16:creationId xmlns:a16="http://schemas.microsoft.com/office/drawing/2014/main" id="{370ED54A-25B8-E8FE-B3C9-D9C7792791EF}"/>
              </a:ext>
            </a:extLst>
          </p:cNvPr>
          <p:cNvSpPr>
            <a:spLocks noGrp="1"/>
          </p:cNvSpPr>
          <p:nvPr>
            <p:ph type="dt" sz="half" idx="10"/>
          </p:nvPr>
        </p:nvSpPr>
        <p:spPr/>
        <p:txBody>
          <a:bodyPr/>
          <a:lstStyle/>
          <a:p>
            <a:fld id="{7C1B60E2-1F1D-48B8-9DE3-DD95DB6193E6}" type="datetime1">
              <a:rPr lang="en-US" smtClean="0"/>
              <a:t>12/8/2022</a:t>
            </a:fld>
            <a:endParaRPr lang="en-US"/>
          </a:p>
        </p:txBody>
      </p:sp>
      <p:sp>
        <p:nvSpPr>
          <p:cNvPr id="9" name="Slide Number Placeholder 8">
            <a:extLst>
              <a:ext uri="{FF2B5EF4-FFF2-40B4-BE49-F238E27FC236}">
                <a16:creationId xmlns:a16="http://schemas.microsoft.com/office/drawing/2014/main" id="{349F7BE3-EF34-5C7B-55EC-C20767DE9F6B}"/>
              </a:ext>
            </a:extLst>
          </p:cNvPr>
          <p:cNvSpPr>
            <a:spLocks noGrp="1"/>
          </p:cNvSpPr>
          <p:nvPr>
            <p:ph type="sldNum" sz="quarter" idx="12"/>
          </p:nvPr>
        </p:nvSpPr>
        <p:spPr/>
        <p:txBody>
          <a:bodyPr/>
          <a:lstStyle/>
          <a:p>
            <a:fld id="{2327D2E0-BE68-4FF3-897B-BAF18820FF5A}" type="slidenum">
              <a:rPr lang="en-US" smtClean="0"/>
              <a:t>14</a:t>
            </a:fld>
            <a:endParaRPr lang="en-US"/>
          </a:p>
        </p:txBody>
      </p:sp>
    </p:spTree>
    <p:extLst>
      <p:ext uri="{BB962C8B-B14F-4D97-AF65-F5344CB8AC3E}">
        <p14:creationId xmlns:p14="http://schemas.microsoft.com/office/powerpoint/2010/main" val="25492836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422C7-43C2-E94E-D10E-AD1E7F5D015A}"/>
              </a:ext>
            </a:extLst>
          </p:cNvPr>
          <p:cNvSpPr>
            <a:spLocks noGrp="1"/>
          </p:cNvSpPr>
          <p:nvPr>
            <p:ph type="title"/>
          </p:nvPr>
        </p:nvSpPr>
        <p:spPr/>
        <p:txBody>
          <a:bodyPr/>
          <a:lstStyle/>
          <a:p>
            <a:r>
              <a:rPr lang="en-US" b="1" u="sng" dirty="0">
                <a:solidFill>
                  <a:srgbClr val="FF0000"/>
                </a:solidFill>
              </a:rPr>
              <a:t>Qu</a:t>
            </a:r>
            <a:r>
              <a:rPr lang="en-US" dirty="0"/>
              <a:t>antum </a:t>
            </a:r>
            <a:r>
              <a:rPr lang="en-US" b="1" u="sng" dirty="0">
                <a:solidFill>
                  <a:srgbClr val="0070C0"/>
                </a:solidFill>
              </a:rPr>
              <a:t>Superposition</a:t>
            </a:r>
          </a:p>
        </p:txBody>
      </p:sp>
      <p:sp>
        <p:nvSpPr>
          <p:cNvPr id="3" name="Content Placeholder 2">
            <a:extLst>
              <a:ext uri="{FF2B5EF4-FFF2-40B4-BE49-F238E27FC236}">
                <a16:creationId xmlns:a16="http://schemas.microsoft.com/office/drawing/2014/main" id="{94524FC2-8E14-C825-6A12-D039C648A688}"/>
              </a:ext>
            </a:extLst>
          </p:cNvPr>
          <p:cNvSpPr>
            <a:spLocks noGrp="1"/>
          </p:cNvSpPr>
          <p:nvPr>
            <p:ph idx="1"/>
          </p:nvPr>
        </p:nvSpPr>
        <p:spPr>
          <a:xfrm>
            <a:off x="838200" y="2000779"/>
            <a:ext cx="5257800" cy="2856442"/>
          </a:xfrm>
        </p:spPr>
        <p:txBody>
          <a:bodyPr>
            <a:normAutofit lnSpcReduction="10000"/>
          </a:bodyPr>
          <a:lstStyle/>
          <a:p>
            <a:r>
              <a:rPr lang="en-US" dirty="0"/>
              <a:t>Results from dual nature of matter.</a:t>
            </a:r>
          </a:p>
          <a:p>
            <a:r>
              <a:rPr lang="en-US" dirty="0"/>
              <a:t>The </a:t>
            </a:r>
            <a:r>
              <a:rPr lang="en-US" b="1" dirty="0">
                <a:solidFill>
                  <a:schemeClr val="accent2">
                    <a:lumMod val="75000"/>
                  </a:schemeClr>
                </a:solidFill>
              </a:rPr>
              <a:t>non – zero probability </a:t>
            </a:r>
            <a:r>
              <a:rPr lang="en-US" dirty="0"/>
              <a:t>of an electron to be in more than one distinct state.</a:t>
            </a:r>
          </a:p>
          <a:p>
            <a:r>
              <a:rPr lang="en-US" dirty="0"/>
              <a:t>So, until when it stays that way?</a:t>
            </a:r>
          </a:p>
          <a:p>
            <a:pPr lvl="1"/>
            <a:r>
              <a:rPr lang="en-US" dirty="0"/>
              <a:t>Until it is measured…</a:t>
            </a:r>
          </a:p>
        </p:txBody>
      </p:sp>
      <p:pic>
        <p:nvPicPr>
          <p:cNvPr id="5" name="Picture 4">
            <a:extLst>
              <a:ext uri="{FF2B5EF4-FFF2-40B4-BE49-F238E27FC236}">
                <a16:creationId xmlns:a16="http://schemas.microsoft.com/office/drawing/2014/main" id="{2CECE053-0F61-48FB-1BCD-419CCC6DF9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597694"/>
            <a:ext cx="4883483" cy="3662612"/>
          </a:xfrm>
          <a:prstGeom prst="rect">
            <a:avLst/>
          </a:prstGeom>
        </p:spPr>
      </p:pic>
      <p:pic>
        <p:nvPicPr>
          <p:cNvPr id="4" name="Picture 3">
            <a:extLst>
              <a:ext uri="{FF2B5EF4-FFF2-40B4-BE49-F238E27FC236}">
                <a16:creationId xmlns:a16="http://schemas.microsoft.com/office/drawing/2014/main" id="{5E91551D-60AB-F99B-02FB-D016D3C25B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8997" y="-8792"/>
            <a:ext cx="2353003" cy="476316"/>
          </a:xfrm>
          <a:prstGeom prst="rect">
            <a:avLst/>
          </a:prstGeom>
        </p:spPr>
      </p:pic>
      <p:sp>
        <p:nvSpPr>
          <p:cNvPr id="6" name="Date Placeholder 5">
            <a:extLst>
              <a:ext uri="{FF2B5EF4-FFF2-40B4-BE49-F238E27FC236}">
                <a16:creationId xmlns:a16="http://schemas.microsoft.com/office/drawing/2014/main" id="{C8A57992-265E-F53D-2436-7DD31E2D4972}"/>
              </a:ext>
            </a:extLst>
          </p:cNvPr>
          <p:cNvSpPr>
            <a:spLocks noGrp="1"/>
          </p:cNvSpPr>
          <p:nvPr>
            <p:ph type="dt" sz="half" idx="10"/>
          </p:nvPr>
        </p:nvSpPr>
        <p:spPr/>
        <p:txBody>
          <a:bodyPr/>
          <a:lstStyle/>
          <a:p>
            <a:fld id="{A703F30D-A554-4EC6-B956-4BF70DB9A4DB}" type="datetime1">
              <a:rPr lang="en-US" smtClean="0"/>
              <a:t>12/8/2022</a:t>
            </a:fld>
            <a:endParaRPr lang="en-US"/>
          </a:p>
        </p:txBody>
      </p:sp>
      <p:sp>
        <p:nvSpPr>
          <p:cNvPr id="7" name="Slide Number Placeholder 6">
            <a:extLst>
              <a:ext uri="{FF2B5EF4-FFF2-40B4-BE49-F238E27FC236}">
                <a16:creationId xmlns:a16="http://schemas.microsoft.com/office/drawing/2014/main" id="{71384B52-DC4F-BE8B-D36E-413D820FBEAF}"/>
              </a:ext>
            </a:extLst>
          </p:cNvPr>
          <p:cNvSpPr>
            <a:spLocks noGrp="1"/>
          </p:cNvSpPr>
          <p:nvPr>
            <p:ph type="sldNum" sz="quarter" idx="12"/>
          </p:nvPr>
        </p:nvSpPr>
        <p:spPr/>
        <p:txBody>
          <a:bodyPr/>
          <a:lstStyle/>
          <a:p>
            <a:fld id="{2327D2E0-BE68-4FF3-897B-BAF18820FF5A}" type="slidenum">
              <a:rPr lang="en-US" smtClean="0"/>
              <a:t>15</a:t>
            </a:fld>
            <a:endParaRPr lang="en-US"/>
          </a:p>
        </p:txBody>
      </p:sp>
    </p:spTree>
    <p:extLst>
      <p:ext uri="{BB962C8B-B14F-4D97-AF65-F5344CB8AC3E}">
        <p14:creationId xmlns:p14="http://schemas.microsoft.com/office/powerpoint/2010/main" val="20341925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4D70FE9-B9A6-9B97-5F50-E84BB77FAE17}"/>
              </a:ext>
            </a:extLst>
          </p:cNvPr>
          <p:cNvPicPr>
            <a:picLocks noGrp="1" noChangeAspect="1"/>
          </p:cNvPicPr>
          <p:nvPr>
            <p:ph idx="1"/>
          </p:nvPr>
        </p:nvPicPr>
        <p:blipFill>
          <a:blip r:embed="rId2"/>
          <a:stretch>
            <a:fillRect/>
          </a:stretch>
        </p:blipFill>
        <p:spPr>
          <a:xfrm>
            <a:off x="4715934" y="686822"/>
            <a:ext cx="6708266" cy="5484356"/>
          </a:xfrm>
        </p:spPr>
      </p:pic>
      <p:sp>
        <p:nvSpPr>
          <p:cNvPr id="6" name="Content Placeholder 2">
            <a:extLst>
              <a:ext uri="{FF2B5EF4-FFF2-40B4-BE49-F238E27FC236}">
                <a16:creationId xmlns:a16="http://schemas.microsoft.com/office/drawing/2014/main" id="{B8FFB49E-AC16-3EAE-7171-CB754B512A66}"/>
              </a:ext>
            </a:extLst>
          </p:cNvPr>
          <p:cNvSpPr txBox="1">
            <a:spLocks/>
          </p:cNvSpPr>
          <p:nvPr/>
        </p:nvSpPr>
        <p:spPr>
          <a:xfrm>
            <a:off x="767800" y="2813711"/>
            <a:ext cx="3725333" cy="12305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2000" b="1" dirty="0">
                <a:solidFill>
                  <a:srgbClr val="FF0000"/>
                </a:solidFill>
              </a:rPr>
              <a:t>ALL POSSIBLE STATES AT ONCE!!!</a:t>
            </a:r>
          </a:p>
          <a:p>
            <a:pPr marL="0" indent="0" algn="just">
              <a:buNone/>
            </a:pPr>
            <a:r>
              <a:rPr lang="en-US" sz="1600" dirty="0"/>
              <a:t>Any two (or more) quantum states added together ("superposed") and the result will be another valid Quantum State</a:t>
            </a:r>
          </a:p>
        </p:txBody>
      </p:sp>
      <p:pic>
        <p:nvPicPr>
          <p:cNvPr id="2" name="Picture 1">
            <a:extLst>
              <a:ext uri="{FF2B5EF4-FFF2-40B4-BE49-F238E27FC236}">
                <a16:creationId xmlns:a16="http://schemas.microsoft.com/office/drawing/2014/main" id="{EDB07B58-4277-05EF-A09C-2AF9AFBDA1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8997" y="-8792"/>
            <a:ext cx="2353003" cy="476316"/>
          </a:xfrm>
          <a:prstGeom prst="rect">
            <a:avLst/>
          </a:prstGeom>
        </p:spPr>
      </p:pic>
      <p:sp>
        <p:nvSpPr>
          <p:cNvPr id="3" name="Date Placeholder 2">
            <a:extLst>
              <a:ext uri="{FF2B5EF4-FFF2-40B4-BE49-F238E27FC236}">
                <a16:creationId xmlns:a16="http://schemas.microsoft.com/office/drawing/2014/main" id="{75101FE8-8027-1EE0-E855-CF393FAA00A6}"/>
              </a:ext>
            </a:extLst>
          </p:cNvPr>
          <p:cNvSpPr>
            <a:spLocks noGrp="1"/>
          </p:cNvSpPr>
          <p:nvPr>
            <p:ph type="dt" sz="half" idx="10"/>
          </p:nvPr>
        </p:nvSpPr>
        <p:spPr/>
        <p:txBody>
          <a:bodyPr/>
          <a:lstStyle/>
          <a:p>
            <a:fld id="{9A18F0BB-AA68-4A48-9865-AC7F3B4D7FC6}" type="datetime1">
              <a:rPr lang="en-US" smtClean="0"/>
              <a:t>12/8/2022</a:t>
            </a:fld>
            <a:endParaRPr lang="en-US"/>
          </a:p>
        </p:txBody>
      </p:sp>
      <p:sp>
        <p:nvSpPr>
          <p:cNvPr id="4" name="Slide Number Placeholder 3">
            <a:extLst>
              <a:ext uri="{FF2B5EF4-FFF2-40B4-BE49-F238E27FC236}">
                <a16:creationId xmlns:a16="http://schemas.microsoft.com/office/drawing/2014/main" id="{591BF869-C8B8-C48A-7C0F-4B9730471A24}"/>
              </a:ext>
            </a:extLst>
          </p:cNvPr>
          <p:cNvSpPr>
            <a:spLocks noGrp="1"/>
          </p:cNvSpPr>
          <p:nvPr>
            <p:ph type="sldNum" sz="quarter" idx="12"/>
          </p:nvPr>
        </p:nvSpPr>
        <p:spPr/>
        <p:txBody>
          <a:bodyPr/>
          <a:lstStyle/>
          <a:p>
            <a:fld id="{2327D2E0-BE68-4FF3-897B-BAF18820FF5A}" type="slidenum">
              <a:rPr lang="en-US" smtClean="0"/>
              <a:t>16</a:t>
            </a:fld>
            <a:endParaRPr lang="en-US"/>
          </a:p>
        </p:txBody>
      </p:sp>
    </p:spTree>
    <p:extLst>
      <p:ext uri="{BB962C8B-B14F-4D97-AF65-F5344CB8AC3E}">
        <p14:creationId xmlns:p14="http://schemas.microsoft.com/office/powerpoint/2010/main" val="28414678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C73A6-FAC4-C65C-1F03-06B073BA308C}"/>
              </a:ext>
            </a:extLst>
          </p:cNvPr>
          <p:cNvSpPr>
            <a:spLocks noGrp="1"/>
          </p:cNvSpPr>
          <p:nvPr>
            <p:ph type="title"/>
          </p:nvPr>
        </p:nvSpPr>
        <p:spPr/>
        <p:txBody>
          <a:bodyPr/>
          <a:lstStyle/>
          <a:p>
            <a:r>
              <a:rPr lang="en-US" b="1" u="sng" dirty="0">
                <a:solidFill>
                  <a:srgbClr val="00B0F0"/>
                </a:solidFill>
              </a:rPr>
              <a:t>Qu</a:t>
            </a:r>
            <a:r>
              <a:rPr lang="en-US" dirty="0"/>
              <a:t>antum </a:t>
            </a:r>
            <a:r>
              <a:rPr lang="en-US" b="1" u="sng" dirty="0">
                <a:solidFill>
                  <a:srgbClr val="FF0000"/>
                </a:solidFill>
              </a:rPr>
              <a:t>Decoherence</a:t>
            </a:r>
            <a:r>
              <a:rPr lang="en-US" dirty="0"/>
              <a:t> (Inconsistence)</a:t>
            </a:r>
          </a:p>
        </p:txBody>
      </p:sp>
      <p:pic>
        <p:nvPicPr>
          <p:cNvPr id="4" name="Quantum Superposition">
            <a:hlinkClick r:id="" action="ppaction://media"/>
            <a:extLst>
              <a:ext uri="{FF2B5EF4-FFF2-40B4-BE49-F238E27FC236}">
                <a16:creationId xmlns:a16="http://schemas.microsoft.com/office/drawing/2014/main" id="{80E894BB-3CDD-CF17-AC53-B8A2436E443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617913" y="1690688"/>
            <a:ext cx="7735887" cy="4351338"/>
          </a:xfrm>
        </p:spPr>
      </p:pic>
      <p:sp>
        <p:nvSpPr>
          <p:cNvPr id="5" name="Title 1">
            <a:extLst>
              <a:ext uri="{FF2B5EF4-FFF2-40B4-BE49-F238E27FC236}">
                <a16:creationId xmlns:a16="http://schemas.microsoft.com/office/drawing/2014/main" id="{2D306E77-1582-2963-46B0-33A7C0DDAAF8}"/>
              </a:ext>
            </a:extLst>
          </p:cNvPr>
          <p:cNvSpPr txBox="1">
            <a:spLocks/>
          </p:cNvSpPr>
          <p:nvPr/>
        </p:nvSpPr>
        <p:spPr>
          <a:xfrm>
            <a:off x="838200" y="2918432"/>
            <a:ext cx="2029354" cy="1895850"/>
          </a:xfrm>
          <a:prstGeom prst="rect">
            <a:avLst/>
          </a:prstGeom>
        </p:spPr>
        <p:txBody>
          <a:bodyPr vert="horz" lIns="91440" tIns="45720" rIns="91440" bIns="45720" rtlCol="0" anchor="ct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b="1" dirty="0">
                <a:solidFill>
                  <a:srgbClr val="00B050"/>
                </a:solidFill>
              </a:rPr>
              <a:t>Increase in Qubits…</a:t>
            </a:r>
          </a:p>
          <a:p>
            <a:pPr algn="just"/>
            <a:r>
              <a:rPr lang="en-US" b="1" dirty="0">
                <a:solidFill>
                  <a:srgbClr val="00B050"/>
                </a:solidFill>
              </a:rPr>
              <a:t>Problem!</a:t>
            </a:r>
          </a:p>
          <a:p>
            <a:pPr algn="just"/>
            <a:endParaRPr lang="en-US" dirty="0"/>
          </a:p>
          <a:p>
            <a:pPr algn="just"/>
            <a:r>
              <a:rPr lang="en-US" dirty="0"/>
              <a:t>Un – intended and unpredictable change in Qubit’s state by external interference in the system.</a:t>
            </a:r>
          </a:p>
        </p:txBody>
      </p:sp>
      <p:pic>
        <p:nvPicPr>
          <p:cNvPr id="3" name="Picture 2">
            <a:extLst>
              <a:ext uri="{FF2B5EF4-FFF2-40B4-BE49-F238E27FC236}">
                <a16:creationId xmlns:a16="http://schemas.microsoft.com/office/drawing/2014/main" id="{08DBC321-7369-89A0-C868-A99BB88CB3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38997" y="-8792"/>
            <a:ext cx="2353003" cy="476316"/>
          </a:xfrm>
          <a:prstGeom prst="rect">
            <a:avLst/>
          </a:prstGeom>
        </p:spPr>
      </p:pic>
      <p:sp>
        <p:nvSpPr>
          <p:cNvPr id="6" name="Date Placeholder 5">
            <a:extLst>
              <a:ext uri="{FF2B5EF4-FFF2-40B4-BE49-F238E27FC236}">
                <a16:creationId xmlns:a16="http://schemas.microsoft.com/office/drawing/2014/main" id="{FD2CCB6E-D663-0305-A32B-9A1A1E62FB02}"/>
              </a:ext>
            </a:extLst>
          </p:cNvPr>
          <p:cNvSpPr>
            <a:spLocks noGrp="1"/>
          </p:cNvSpPr>
          <p:nvPr>
            <p:ph type="dt" sz="half" idx="10"/>
          </p:nvPr>
        </p:nvSpPr>
        <p:spPr/>
        <p:txBody>
          <a:bodyPr/>
          <a:lstStyle/>
          <a:p>
            <a:fld id="{382A6ED7-40D7-4F66-970E-1D86CBCB84D7}" type="datetime1">
              <a:rPr lang="en-US" smtClean="0"/>
              <a:t>12/8/2022</a:t>
            </a:fld>
            <a:endParaRPr lang="en-US"/>
          </a:p>
        </p:txBody>
      </p:sp>
      <p:sp>
        <p:nvSpPr>
          <p:cNvPr id="7" name="Slide Number Placeholder 6">
            <a:extLst>
              <a:ext uri="{FF2B5EF4-FFF2-40B4-BE49-F238E27FC236}">
                <a16:creationId xmlns:a16="http://schemas.microsoft.com/office/drawing/2014/main" id="{41A21D53-6D71-7074-E43A-7A9614146892}"/>
              </a:ext>
            </a:extLst>
          </p:cNvPr>
          <p:cNvSpPr>
            <a:spLocks noGrp="1"/>
          </p:cNvSpPr>
          <p:nvPr>
            <p:ph type="sldNum" sz="quarter" idx="12"/>
          </p:nvPr>
        </p:nvSpPr>
        <p:spPr/>
        <p:txBody>
          <a:bodyPr/>
          <a:lstStyle/>
          <a:p>
            <a:fld id="{2327D2E0-BE68-4FF3-897B-BAF18820FF5A}" type="slidenum">
              <a:rPr lang="en-US" smtClean="0"/>
              <a:t>17</a:t>
            </a:fld>
            <a:endParaRPr lang="en-US"/>
          </a:p>
        </p:txBody>
      </p:sp>
    </p:spTree>
    <p:extLst>
      <p:ext uri="{BB962C8B-B14F-4D97-AF65-F5344CB8AC3E}">
        <p14:creationId xmlns:p14="http://schemas.microsoft.com/office/powerpoint/2010/main" val="2444793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3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92680-3CE2-930A-4161-A95438F45C77}"/>
              </a:ext>
            </a:extLst>
          </p:cNvPr>
          <p:cNvSpPr>
            <a:spLocks noGrp="1"/>
          </p:cNvSpPr>
          <p:nvPr>
            <p:ph type="title"/>
          </p:nvPr>
        </p:nvSpPr>
        <p:spPr/>
        <p:txBody>
          <a:bodyPr/>
          <a:lstStyle/>
          <a:p>
            <a:pPr algn="ctr"/>
            <a:r>
              <a:rPr lang="en-US" dirty="0"/>
              <a:t>Quantum </a:t>
            </a:r>
            <a:r>
              <a:rPr lang="en-US" b="1" u="sng" dirty="0">
                <a:solidFill>
                  <a:schemeClr val="accent2">
                    <a:lumMod val="50000"/>
                  </a:schemeClr>
                </a:solidFill>
              </a:rPr>
              <a:t>Entanglement</a:t>
            </a:r>
            <a:endParaRPr lang="en-US" dirty="0"/>
          </a:p>
        </p:txBody>
      </p:sp>
      <p:sp>
        <p:nvSpPr>
          <p:cNvPr id="3" name="Content Placeholder 2">
            <a:extLst>
              <a:ext uri="{FF2B5EF4-FFF2-40B4-BE49-F238E27FC236}">
                <a16:creationId xmlns:a16="http://schemas.microsoft.com/office/drawing/2014/main" id="{81AB7E44-A0EB-DE84-265F-699387CA7D0E}"/>
              </a:ext>
            </a:extLst>
          </p:cNvPr>
          <p:cNvSpPr>
            <a:spLocks noGrp="1"/>
          </p:cNvSpPr>
          <p:nvPr>
            <p:ph idx="1"/>
          </p:nvPr>
        </p:nvSpPr>
        <p:spPr>
          <a:xfrm>
            <a:off x="838200" y="2231658"/>
            <a:ext cx="4826000" cy="2394683"/>
          </a:xfrm>
        </p:spPr>
        <p:txBody>
          <a:bodyPr>
            <a:normAutofit/>
          </a:bodyPr>
          <a:lstStyle/>
          <a:p>
            <a:pPr algn="just"/>
            <a:r>
              <a:rPr lang="en-US" sz="2400" b="1" dirty="0">
                <a:solidFill>
                  <a:schemeClr val="accent5">
                    <a:lumMod val="75000"/>
                  </a:schemeClr>
                </a:solidFill>
              </a:rPr>
              <a:t>Measurement</a:t>
            </a:r>
            <a:r>
              <a:rPr lang="en-US" sz="2400" dirty="0"/>
              <a:t> of one Qubit shall affect the measurement of other.</a:t>
            </a:r>
          </a:p>
          <a:p>
            <a:pPr algn="just"/>
            <a:r>
              <a:rPr lang="en-US" sz="2400" b="1" u="sng" dirty="0">
                <a:solidFill>
                  <a:srgbClr val="FF0000"/>
                </a:solidFill>
              </a:rPr>
              <a:t>Without</a:t>
            </a:r>
            <a:r>
              <a:rPr lang="en-US" sz="2400" dirty="0"/>
              <a:t> any </a:t>
            </a:r>
            <a:r>
              <a:rPr lang="en-US" sz="2400" b="1" u="sng" dirty="0">
                <a:solidFill>
                  <a:schemeClr val="accent6">
                    <a:lumMod val="75000"/>
                  </a:schemeClr>
                </a:solidFill>
              </a:rPr>
              <a:t>Direct Interaction</a:t>
            </a:r>
            <a:r>
              <a:rPr lang="en-US" sz="2400" dirty="0"/>
              <a:t>!!!</a:t>
            </a:r>
          </a:p>
          <a:p>
            <a:pPr algn="just"/>
            <a:r>
              <a:rPr lang="en-US" sz="2400" dirty="0"/>
              <a:t>Property can be observed even if the 2 particles are far apart in space (be it </a:t>
            </a:r>
            <a:r>
              <a:rPr lang="en-US" sz="2400" b="1" u="sng" dirty="0">
                <a:solidFill>
                  <a:schemeClr val="accent4">
                    <a:lumMod val="75000"/>
                  </a:schemeClr>
                </a:solidFill>
              </a:rPr>
              <a:t>Galaxies</a:t>
            </a:r>
            <a:r>
              <a:rPr lang="en-US" sz="2400" dirty="0"/>
              <a:t> apart!)</a:t>
            </a:r>
          </a:p>
        </p:txBody>
      </p:sp>
      <p:pic>
        <p:nvPicPr>
          <p:cNvPr id="4" name="Picture 2" descr="Particles in Love: Quantum Mechanics Explored in New Study | NASA">
            <a:extLst>
              <a:ext uri="{FF2B5EF4-FFF2-40B4-BE49-F238E27FC236}">
                <a16:creationId xmlns:a16="http://schemas.microsoft.com/office/drawing/2014/main" id="{9A4FD0C7-0C82-0CF1-759B-8290F0FCF3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9589" y="1676156"/>
            <a:ext cx="5211006" cy="435133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56AB5CD-2E42-D01B-4276-899101BFF7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8997" y="-8792"/>
            <a:ext cx="2353003" cy="476316"/>
          </a:xfrm>
          <a:prstGeom prst="rect">
            <a:avLst/>
          </a:prstGeom>
        </p:spPr>
      </p:pic>
      <p:sp>
        <p:nvSpPr>
          <p:cNvPr id="6" name="Date Placeholder 5">
            <a:extLst>
              <a:ext uri="{FF2B5EF4-FFF2-40B4-BE49-F238E27FC236}">
                <a16:creationId xmlns:a16="http://schemas.microsoft.com/office/drawing/2014/main" id="{67A87365-8305-1F89-B408-78AD2C0846F6}"/>
              </a:ext>
            </a:extLst>
          </p:cNvPr>
          <p:cNvSpPr>
            <a:spLocks noGrp="1"/>
          </p:cNvSpPr>
          <p:nvPr>
            <p:ph type="dt" sz="half" idx="10"/>
          </p:nvPr>
        </p:nvSpPr>
        <p:spPr/>
        <p:txBody>
          <a:bodyPr/>
          <a:lstStyle/>
          <a:p>
            <a:fld id="{058A9E1C-8C21-4280-8ECF-9781ADBB08DC}" type="datetime1">
              <a:rPr lang="en-US" smtClean="0"/>
              <a:t>12/8/2022</a:t>
            </a:fld>
            <a:endParaRPr lang="en-US"/>
          </a:p>
        </p:txBody>
      </p:sp>
      <p:sp>
        <p:nvSpPr>
          <p:cNvPr id="7" name="Slide Number Placeholder 6">
            <a:extLst>
              <a:ext uri="{FF2B5EF4-FFF2-40B4-BE49-F238E27FC236}">
                <a16:creationId xmlns:a16="http://schemas.microsoft.com/office/drawing/2014/main" id="{BB513AF0-7774-9093-C05E-202C50BC6A76}"/>
              </a:ext>
            </a:extLst>
          </p:cNvPr>
          <p:cNvSpPr>
            <a:spLocks noGrp="1"/>
          </p:cNvSpPr>
          <p:nvPr>
            <p:ph type="sldNum" sz="quarter" idx="12"/>
          </p:nvPr>
        </p:nvSpPr>
        <p:spPr/>
        <p:txBody>
          <a:bodyPr/>
          <a:lstStyle/>
          <a:p>
            <a:fld id="{2327D2E0-BE68-4FF3-897B-BAF18820FF5A}" type="slidenum">
              <a:rPr lang="en-US" smtClean="0"/>
              <a:t>18</a:t>
            </a:fld>
            <a:endParaRPr lang="en-US"/>
          </a:p>
        </p:txBody>
      </p:sp>
    </p:spTree>
    <p:extLst>
      <p:ext uri="{BB962C8B-B14F-4D97-AF65-F5344CB8AC3E}">
        <p14:creationId xmlns:p14="http://schemas.microsoft.com/office/powerpoint/2010/main" val="41748541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6A7DE2-0E7E-4039-442D-6AB8EF1930BC}"/>
              </a:ext>
            </a:extLst>
          </p:cNvPr>
          <p:cNvPicPr>
            <a:picLocks noChangeAspect="1"/>
          </p:cNvPicPr>
          <p:nvPr/>
        </p:nvPicPr>
        <p:blipFill>
          <a:blip r:embed="rId2"/>
          <a:stretch>
            <a:fillRect/>
          </a:stretch>
        </p:blipFill>
        <p:spPr>
          <a:xfrm>
            <a:off x="3930161" y="669482"/>
            <a:ext cx="7728439" cy="5519035"/>
          </a:xfrm>
          <a:prstGeom prst="rect">
            <a:avLst/>
          </a:prstGeom>
        </p:spPr>
      </p:pic>
      <p:sp>
        <p:nvSpPr>
          <p:cNvPr id="7" name="TextBox 6">
            <a:extLst>
              <a:ext uri="{FF2B5EF4-FFF2-40B4-BE49-F238E27FC236}">
                <a16:creationId xmlns:a16="http://schemas.microsoft.com/office/drawing/2014/main" id="{1048ADA3-1EEA-9948-6B2A-C1B6DC4A69CB}"/>
              </a:ext>
            </a:extLst>
          </p:cNvPr>
          <p:cNvSpPr txBox="1"/>
          <p:nvPr/>
        </p:nvSpPr>
        <p:spPr>
          <a:xfrm>
            <a:off x="384662" y="2244059"/>
            <a:ext cx="3844437" cy="2431435"/>
          </a:xfrm>
          <a:prstGeom prst="rect">
            <a:avLst/>
          </a:prstGeom>
          <a:noFill/>
        </p:spPr>
        <p:txBody>
          <a:bodyPr wrap="square">
            <a:spAutoFit/>
          </a:bodyPr>
          <a:lstStyle/>
          <a:p>
            <a:pPr algn="just"/>
            <a:r>
              <a:rPr lang="en-US" sz="2800" b="1" dirty="0"/>
              <a:t>How does that happen?</a:t>
            </a:r>
          </a:p>
          <a:p>
            <a:pPr algn="just"/>
            <a:endParaRPr lang="en-US" sz="2400" dirty="0"/>
          </a:p>
          <a:p>
            <a:pPr marL="342900" indent="-342900" algn="just">
              <a:buFont typeface="Arial" panose="020B0604020202020204" pitchFamily="34" charset="0"/>
              <a:buChar char="•"/>
            </a:pPr>
            <a:r>
              <a:rPr lang="en-US" sz="2000" b="1" dirty="0">
                <a:solidFill>
                  <a:srgbClr val="00B0F0"/>
                </a:solidFill>
              </a:rPr>
              <a:t>2 entangled electrons </a:t>
            </a:r>
            <a:r>
              <a:rPr lang="en-US" sz="2000" dirty="0"/>
              <a:t>existing in undecided states each hit with a photon.</a:t>
            </a:r>
          </a:p>
          <a:p>
            <a:pPr marL="342900" indent="-342900" algn="just">
              <a:buFont typeface="Arial" panose="020B0604020202020204" pitchFamily="34" charset="0"/>
              <a:buChar char="•"/>
            </a:pPr>
            <a:r>
              <a:rPr lang="en-US" sz="2000" b="1" u="sng" dirty="0">
                <a:solidFill>
                  <a:schemeClr val="accent1">
                    <a:lumMod val="50000"/>
                  </a:schemeClr>
                </a:solidFill>
              </a:rPr>
              <a:t>Resultant</a:t>
            </a:r>
            <a:r>
              <a:rPr lang="en-US" sz="2000" dirty="0"/>
              <a:t> is combined into a single wave and interpreted.</a:t>
            </a:r>
          </a:p>
        </p:txBody>
      </p:sp>
      <p:pic>
        <p:nvPicPr>
          <p:cNvPr id="2" name="Picture 1">
            <a:extLst>
              <a:ext uri="{FF2B5EF4-FFF2-40B4-BE49-F238E27FC236}">
                <a16:creationId xmlns:a16="http://schemas.microsoft.com/office/drawing/2014/main" id="{99FB8FF4-851F-88F2-3F00-CFD7841F48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8997" y="-8792"/>
            <a:ext cx="2353003" cy="476316"/>
          </a:xfrm>
          <a:prstGeom prst="rect">
            <a:avLst/>
          </a:prstGeom>
        </p:spPr>
      </p:pic>
      <p:sp>
        <p:nvSpPr>
          <p:cNvPr id="3" name="Date Placeholder 2">
            <a:extLst>
              <a:ext uri="{FF2B5EF4-FFF2-40B4-BE49-F238E27FC236}">
                <a16:creationId xmlns:a16="http://schemas.microsoft.com/office/drawing/2014/main" id="{351E535B-7295-7173-C4B0-588E2B415D47}"/>
              </a:ext>
            </a:extLst>
          </p:cNvPr>
          <p:cNvSpPr>
            <a:spLocks noGrp="1"/>
          </p:cNvSpPr>
          <p:nvPr>
            <p:ph type="dt" sz="half" idx="10"/>
          </p:nvPr>
        </p:nvSpPr>
        <p:spPr/>
        <p:txBody>
          <a:bodyPr/>
          <a:lstStyle/>
          <a:p>
            <a:fld id="{146B344C-441D-44DB-832A-717D4B0CE4A2}" type="datetime1">
              <a:rPr lang="en-US" smtClean="0"/>
              <a:t>12/8/2022</a:t>
            </a:fld>
            <a:endParaRPr lang="en-US"/>
          </a:p>
        </p:txBody>
      </p:sp>
      <p:sp>
        <p:nvSpPr>
          <p:cNvPr id="5" name="Slide Number Placeholder 4">
            <a:extLst>
              <a:ext uri="{FF2B5EF4-FFF2-40B4-BE49-F238E27FC236}">
                <a16:creationId xmlns:a16="http://schemas.microsoft.com/office/drawing/2014/main" id="{CF35DA05-9CA3-74FA-D6E5-03A62E4ECFB6}"/>
              </a:ext>
            </a:extLst>
          </p:cNvPr>
          <p:cNvSpPr>
            <a:spLocks noGrp="1"/>
          </p:cNvSpPr>
          <p:nvPr>
            <p:ph type="sldNum" sz="quarter" idx="12"/>
          </p:nvPr>
        </p:nvSpPr>
        <p:spPr/>
        <p:txBody>
          <a:bodyPr/>
          <a:lstStyle/>
          <a:p>
            <a:fld id="{2327D2E0-BE68-4FF3-897B-BAF18820FF5A}" type="slidenum">
              <a:rPr lang="en-US" smtClean="0"/>
              <a:t>19</a:t>
            </a:fld>
            <a:endParaRPr lang="en-US"/>
          </a:p>
        </p:txBody>
      </p:sp>
    </p:spTree>
    <p:extLst>
      <p:ext uri="{BB962C8B-B14F-4D97-AF65-F5344CB8AC3E}">
        <p14:creationId xmlns:p14="http://schemas.microsoft.com/office/powerpoint/2010/main" val="23946938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2D9A36F-B0C5-7249-62A8-D50C4153C933}"/>
              </a:ext>
            </a:extLst>
          </p:cNvPr>
          <p:cNvSpPr txBox="1">
            <a:spLocks/>
          </p:cNvSpPr>
          <p:nvPr/>
        </p:nvSpPr>
        <p:spPr>
          <a:xfrm>
            <a:off x="318255" y="357634"/>
            <a:ext cx="6519867" cy="672353"/>
          </a:xfrm>
          <a:prstGeom prst="rect">
            <a:avLst/>
          </a:prstGeom>
          <a:effectLst/>
        </p:spPr>
        <p:txBody>
          <a:bodyPr vert="horz" lIns="91440" tIns="45720" rIns="91440" bIns="45720" rtlCol="0" anchor="ctr">
            <a:normAutofit fontScale="97500"/>
          </a:bodyPr>
          <a:lstStyle>
            <a:lvl1pPr algn="l" defTabSz="457200" rtl="0" eaLnBrk="1" latinLnBrk="0" hangingPunct="1">
              <a:spcBef>
                <a:spcPct val="0"/>
              </a:spcBef>
              <a:buNone/>
              <a:defRPr sz="3200" b="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MOOGLELABS - SERVICES</a:t>
            </a:r>
            <a:endParaRPr lang="en-IN" dirty="0"/>
          </a:p>
        </p:txBody>
      </p:sp>
      <p:sp>
        <p:nvSpPr>
          <p:cNvPr id="9" name="TextBox 8">
            <a:extLst>
              <a:ext uri="{FF2B5EF4-FFF2-40B4-BE49-F238E27FC236}">
                <a16:creationId xmlns:a16="http://schemas.microsoft.com/office/drawing/2014/main" id="{3C8F9547-3FC4-5B41-84C3-341979968003}"/>
              </a:ext>
            </a:extLst>
          </p:cNvPr>
          <p:cNvSpPr txBox="1"/>
          <p:nvPr/>
        </p:nvSpPr>
        <p:spPr>
          <a:xfrm>
            <a:off x="357929" y="1492353"/>
            <a:ext cx="8467725" cy="369332"/>
          </a:xfrm>
          <a:prstGeom prst="rect">
            <a:avLst/>
          </a:prstGeom>
          <a:noFill/>
        </p:spPr>
        <p:txBody>
          <a:bodyPr wrap="square">
            <a:spAutoFit/>
          </a:bodyPr>
          <a:lstStyle/>
          <a:p>
            <a:pPr fontAlgn="base"/>
            <a:r>
              <a:rPr lang="en-US" b="0" i="0" dirty="0">
                <a:solidFill>
                  <a:schemeClr val="tx1">
                    <a:lumMod val="85000"/>
                    <a:lumOff val="15000"/>
                  </a:schemeClr>
                </a:solidFill>
                <a:effectLst/>
                <a:latin typeface="Poppins" panose="00000500000000000000" pitchFamily="2" charset="0"/>
              </a:rPr>
              <a:t>Decoding Innovation In </a:t>
            </a:r>
            <a:r>
              <a:rPr lang="en-US" b="1" i="0" dirty="0">
                <a:solidFill>
                  <a:schemeClr val="tx1">
                    <a:lumMod val="85000"/>
                    <a:lumOff val="15000"/>
                  </a:schemeClr>
                </a:solidFill>
                <a:effectLst/>
                <a:latin typeface="Poppins" panose="00000500000000000000" pitchFamily="2" charset="0"/>
              </a:rPr>
              <a:t>AI/ML, Blockchain, DevOps and Data Science</a:t>
            </a:r>
            <a:endParaRPr lang="en-US" b="0" i="0" dirty="0">
              <a:solidFill>
                <a:schemeClr val="tx1">
                  <a:lumMod val="85000"/>
                  <a:lumOff val="15000"/>
                </a:schemeClr>
              </a:solidFill>
              <a:effectLst/>
              <a:latin typeface="Poppins" panose="00000500000000000000" pitchFamily="2" charset="0"/>
            </a:endParaRPr>
          </a:p>
        </p:txBody>
      </p:sp>
      <p:sp>
        <p:nvSpPr>
          <p:cNvPr id="10" name="TextBox 9">
            <a:extLst>
              <a:ext uri="{FF2B5EF4-FFF2-40B4-BE49-F238E27FC236}">
                <a16:creationId xmlns:a16="http://schemas.microsoft.com/office/drawing/2014/main" id="{FC753033-7C24-1274-7CF6-1D08326B7FBD}"/>
              </a:ext>
            </a:extLst>
          </p:cNvPr>
          <p:cNvSpPr txBox="1"/>
          <p:nvPr/>
        </p:nvSpPr>
        <p:spPr>
          <a:xfrm>
            <a:off x="362692" y="1972990"/>
            <a:ext cx="11093098" cy="1815882"/>
          </a:xfrm>
          <a:prstGeom prst="rect">
            <a:avLst/>
          </a:prstGeom>
          <a:noFill/>
        </p:spPr>
        <p:txBody>
          <a:bodyPr wrap="square">
            <a:spAutoFit/>
          </a:bodyPr>
          <a:lstStyle/>
          <a:p>
            <a:pPr fontAlgn="base"/>
            <a:r>
              <a:rPr lang="en-US" sz="1400" b="0" i="0" dirty="0">
                <a:effectLst/>
                <a:latin typeface="Segoe UI Historic" panose="020B0502040204020203" pitchFamily="34" charset="0"/>
              </a:rPr>
              <a:t>Many organizations are afraid to take the leap toward AI/ML, Blockchain, DevOps, and Data Science. </a:t>
            </a:r>
            <a:r>
              <a:rPr lang="en-US" sz="1400" b="0" i="0" dirty="0" err="1">
                <a:effectLst/>
                <a:latin typeface="Segoe UI Historic" panose="020B0502040204020203" pitchFamily="34" charset="0"/>
              </a:rPr>
              <a:t>MoogleLabs</a:t>
            </a:r>
            <a:r>
              <a:rPr lang="en-US" sz="1400" b="0" i="0" dirty="0">
                <a:effectLst/>
                <a:latin typeface="Segoe UI Historic" panose="020B0502040204020203" pitchFamily="34" charset="0"/>
              </a:rPr>
              <a:t> makes the journey streamlined and smooth for you. Founded by seasoned IT experts, the company has the resources to help your business embrace new-age technology. </a:t>
            </a:r>
            <a:br>
              <a:rPr lang="en-US" sz="1400" b="0" i="0" dirty="0">
                <a:effectLst/>
                <a:latin typeface="Segoe UI Historic" panose="020B0502040204020203" pitchFamily="34" charset="0"/>
              </a:rPr>
            </a:br>
            <a:endParaRPr lang="en-US" sz="1400" b="0" i="0" dirty="0">
              <a:effectLst/>
              <a:latin typeface="Segoe UI" panose="020B0502040204020203" pitchFamily="34" charset="0"/>
            </a:endParaRPr>
          </a:p>
          <a:p>
            <a:pPr fontAlgn="base"/>
            <a:r>
              <a:rPr lang="en-US" sz="1400" b="0" i="0" dirty="0">
                <a:effectLst/>
                <a:latin typeface="Segoe UI Historic" panose="020B0502040204020203" pitchFamily="34" charset="0"/>
              </a:rPr>
              <a:t>At </a:t>
            </a:r>
            <a:r>
              <a:rPr lang="en-US" sz="1400" b="0" i="0" dirty="0" err="1">
                <a:effectLst/>
                <a:latin typeface="Segoe UI Historic" panose="020B0502040204020203" pitchFamily="34" charset="0"/>
              </a:rPr>
              <a:t>MoogleLabs</a:t>
            </a:r>
            <a:r>
              <a:rPr lang="en-US" sz="1400" b="0" i="0" dirty="0">
                <a:effectLst/>
                <a:latin typeface="Segoe UI Historic" panose="020B0502040204020203" pitchFamily="34" charset="0"/>
              </a:rPr>
              <a:t>, we help you compete effectively by leveraging cutting-edge technology and in this endeavor, we have a talented team, which is certified in the technologies it works on.  We have transformed businesses with our deep understanding of technology that can be utilized for various industries. The company is known for building a great client-business relationship by being transparent throughout the whole journey. </a:t>
            </a:r>
            <a:r>
              <a:rPr lang="en-US" sz="1400" b="0" i="0" dirty="0" err="1">
                <a:effectLst/>
                <a:latin typeface="Segoe UI Historic" panose="020B0502040204020203" pitchFamily="34" charset="0"/>
              </a:rPr>
              <a:t>MoogleLabs</a:t>
            </a:r>
            <a:r>
              <a:rPr lang="en-US" sz="1400" b="0" i="0" dirty="0">
                <a:effectLst/>
                <a:latin typeface="Segoe UI Historic" panose="020B0502040204020203" pitchFamily="34" charset="0"/>
              </a:rPr>
              <a:t> is always ready to better itself to provide the best services to its clients.</a:t>
            </a:r>
            <a:endParaRPr lang="en-US" sz="1400" b="0" i="0" dirty="0">
              <a:effectLst/>
              <a:latin typeface="Segoe UI" panose="020B0502040204020203" pitchFamily="34" charset="0"/>
            </a:endParaRPr>
          </a:p>
        </p:txBody>
      </p:sp>
      <p:sp>
        <p:nvSpPr>
          <p:cNvPr id="16" name="Rectangle 15">
            <a:extLst>
              <a:ext uri="{FF2B5EF4-FFF2-40B4-BE49-F238E27FC236}">
                <a16:creationId xmlns:a16="http://schemas.microsoft.com/office/drawing/2014/main" id="{5CB8C369-31D9-1C0A-F791-8E916BDE13EA}"/>
              </a:ext>
            </a:extLst>
          </p:cNvPr>
          <p:cNvSpPr/>
          <p:nvPr/>
        </p:nvSpPr>
        <p:spPr>
          <a:xfrm>
            <a:off x="382223" y="3985470"/>
            <a:ext cx="2238375" cy="171450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TextBox 16">
            <a:extLst>
              <a:ext uri="{FF2B5EF4-FFF2-40B4-BE49-F238E27FC236}">
                <a16:creationId xmlns:a16="http://schemas.microsoft.com/office/drawing/2014/main" id="{3B28FF55-02CC-D643-CEFE-427E683F9384}"/>
              </a:ext>
            </a:extLst>
          </p:cNvPr>
          <p:cNvSpPr txBox="1"/>
          <p:nvPr/>
        </p:nvSpPr>
        <p:spPr>
          <a:xfrm>
            <a:off x="439373" y="4875967"/>
            <a:ext cx="2181225" cy="784830"/>
          </a:xfrm>
          <a:prstGeom prst="rect">
            <a:avLst/>
          </a:prstGeom>
          <a:noFill/>
        </p:spPr>
        <p:txBody>
          <a:bodyPr wrap="square">
            <a:spAutoFit/>
          </a:bodyPr>
          <a:lstStyle/>
          <a:p>
            <a:pPr algn="l"/>
            <a:r>
              <a:rPr lang="en-US" sz="900" b="0" i="0" dirty="0">
                <a:effectLst/>
                <a:latin typeface="Poppins" panose="00000500000000000000" pitchFamily="2" charset="0"/>
              </a:rPr>
              <a:t>Our Applied AI brings roadmap to scale enterprise-grade solutions, with the power of analytics, automation and next-level computing.</a:t>
            </a:r>
          </a:p>
        </p:txBody>
      </p:sp>
      <p:pic>
        <p:nvPicPr>
          <p:cNvPr id="18" name="Graphic 17">
            <a:extLst>
              <a:ext uri="{FF2B5EF4-FFF2-40B4-BE49-F238E27FC236}">
                <a16:creationId xmlns:a16="http://schemas.microsoft.com/office/drawing/2014/main" id="{5E296D80-E42F-84A4-F7B1-CB0310786A1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9385" y="4104423"/>
            <a:ext cx="373970" cy="432632"/>
          </a:xfrm>
          <a:prstGeom prst="rect">
            <a:avLst/>
          </a:prstGeom>
        </p:spPr>
      </p:pic>
      <p:sp>
        <p:nvSpPr>
          <p:cNvPr id="19" name="Rectangle 18">
            <a:extLst>
              <a:ext uri="{FF2B5EF4-FFF2-40B4-BE49-F238E27FC236}">
                <a16:creationId xmlns:a16="http://schemas.microsoft.com/office/drawing/2014/main" id="{B261BFB0-7176-46E5-ED11-23967C8426BE}"/>
              </a:ext>
            </a:extLst>
          </p:cNvPr>
          <p:cNvSpPr/>
          <p:nvPr/>
        </p:nvSpPr>
        <p:spPr>
          <a:xfrm>
            <a:off x="2682207" y="3986868"/>
            <a:ext cx="2238375" cy="171450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0" name="TextBox 19">
            <a:extLst>
              <a:ext uri="{FF2B5EF4-FFF2-40B4-BE49-F238E27FC236}">
                <a16:creationId xmlns:a16="http://schemas.microsoft.com/office/drawing/2014/main" id="{A1074BB2-A88B-3479-3062-B28AADFD39EE}"/>
              </a:ext>
            </a:extLst>
          </p:cNvPr>
          <p:cNvSpPr txBox="1"/>
          <p:nvPr/>
        </p:nvSpPr>
        <p:spPr>
          <a:xfrm>
            <a:off x="2739357" y="4886892"/>
            <a:ext cx="2181225" cy="646331"/>
          </a:xfrm>
          <a:prstGeom prst="rect">
            <a:avLst/>
          </a:prstGeom>
          <a:noFill/>
        </p:spPr>
        <p:txBody>
          <a:bodyPr wrap="square">
            <a:spAutoFit/>
          </a:bodyPr>
          <a:lstStyle/>
          <a:p>
            <a:pPr algn="l"/>
            <a:r>
              <a:rPr lang="en-US" sz="900" b="0" i="0" dirty="0">
                <a:effectLst/>
                <a:latin typeface="Poppins" panose="00000500000000000000" pitchFamily="2" charset="0"/>
              </a:rPr>
              <a:t>Scale up your business with future-ready ML-powered applications integrated with AR/VR, image &amp; video analytics.</a:t>
            </a:r>
          </a:p>
        </p:txBody>
      </p:sp>
      <p:sp>
        <p:nvSpPr>
          <p:cNvPr id="21" name="Rectangle 20">
            <a:extLst>
              <a:ext uri="{FF2B5EF4-FFF2-40B4-BE49-F238E27FC236}">
                <a16:creationId xmlns:a16="http://schemas.microsoft.com/office/drawing/2014/main" id="{8653ECDD-8A23-2B65-31B0-D075308D39C9}"/>
              </a:ext>
            </a:extLst>
          </p:cNvPr>
          <p:cNvSpPr/>
          <p:nvPr/>
        </p:nvSpPr>
        <p:spPr>
          <a:xfrm>
            <a:off x="4998969" y="4013433"/>
            <a:ext cx="2238375" cy="171450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2" name="TextBox 21">
            <a:extLst>
              <a:ext uri="{FF2B5EF4-FFF2-40B4-BE49-F238E27FC236}">
                <a16:creationId xmlns:a16="http://schemas.microsoft.com/office/drawing/2014/main" id="{631361BE-EB5B-69DC-91B1-85F98E63170B}"/>
              </a:ext>
            </a:extLst>
          </p:cNvPr>
          <p:cNvSpPr txBox="1"/>
          <p:nvPr/>
        </p:nvSpPr>
        <p:spPr>
          <a:xfrm>
            <a:off x="5056119" y="4867742"/>
            <a:ext cx="2181225" cy="646331"/>
          </a:xfrm>
          <a:prstGeom prst="rect">
            <a:avLst/>
          </a:prstGeom>
          <a:noFill/>
        </p:spPr>
        <p:txBody>
          <a:bodyPr wrap="square">
            <a:spAutoFit/>
          </a:bodyPr>
          <a:lstStyle/>
          <a:p>
            <a:pPr algn="l"/>
            <a:r>
              <a:rPr lang="en-US" sz="900" b="0" i="0" dirty="0">
                <a:effectLst/>
                <a:latin typeface="Poppins" panose="00000500000000000000" pitchFamily="2" charset="0"/>
              </a:rPr>
              <a:t>We help you build a secured decentralized solution for Smart Contracts, Crypto-token and NFT Marketplace.</a:t>
            </a:r>
          </a:p>
        </p:txBody>
      </p:sp>
      <p:sp>
        <p:nvSpPr>
          <p:cNvPr id="23" name="Rectangle 22">
            <a:extLst>
              <a:ext uri="{FF2B5EF4-FFF2-40B4-BE49-F238E27FC236}">
                <a16:creationId xmlns:a16="http://schemas.microsoft.com/office/drawing/2014/main" id="{7A393C31-B9FA-2F4B-7FFF-8B33E7871703}"/>
              </a:ext>
            </a:extLst>
          </p:cNvPr>
          <p:cNvSpPr/>
          <p:nvPr/>
        </p:nvSpPr>
        <p:spPr>
          <a:xfrm>
            <a:off x="7307342" y="3989664"/>
            <a:ext cx="2238375" cy="171450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4" name="TextBox 23">
            <a:extLst>
              <a:ext uri="{FF2B5EF4-FFF2-40B4-BE49-F238E27FC236}">
                <a16:creationId xmlns:a16="http://schemas.microsoft.com/office/drawing/2014/main" id="{98451893-3CC8-839C-0B33-D9DB4510721A}"/>
              </a:ext>
            </a:extLst>
          </p:cNvPr>
          <p:cNvSpPr txBox="1"/>
          <p:nvPr/>
        </p:nvSpPr>
        <p:spPr>
          <a:xfrm>
            <a:off x="7364492" y="4823965"/>
            <a:ext cx="2145301" cy="784830"/>
          </a:xfrm>
          <a:prstGeom prst="rect">
            <a:avLst/>
          </a:prstGeom>
          <a:noFill/>
        </p:spPr>
        <p:txBody>
          <a:bodyPr wrap="square">
            <a:spAutoFit/>
          </a:bodyPr>
          <a:lstStyle/>
          <a:p>
            <a:pPr algn="l"/>
            <a:r>
              <a:rPr lang="en-US" sz="900" b="0" i="0" dirty="0">
                <a:effectLst/>
                <a:latin typeface="Poppins" panose="00000500000000000000" pitchFamily="2" charset="0"/>
              </a:rPr>
              <a:t>We specialize in DevOps managed services including CI/CD, Infrastructure Management, Cloud Managed Services, </a:t>
            </a:r>
            <a:r>
              <a:rPr lang="en-US" sz="900" b="0" i="0" dirty="0" err="1">
                <a:effectLst/>
                <a:latin typeface="Poppins" panose="00000500000000000000" pitchFamily="2" charset="0"/>
              </a:rPr>
              <a:t>DevSecOps</a:t>
            </a:r>
            <a:r>
              <a:rPr lang="en-US" sz="900" b="0" i="0" dirty="0">
                <a:effectLst/>
                <a:latin typeface="Poppins" panose="00000500000000000000" pitchFamily="2" charset="0"/>
              </a:rPr>
              <a:t>, and AI Ops</a:t>
            </a:r>
            <a:r>
              <a:rPr lang="en-US" sz="900" b="0" i="0" dirty="0">
                <a:solidFill>
                  <a:srgbClr val="000000"/>
                </a:solidFill>
                <a:effectLst/>
                <a:latin typeface="Poppins" panose="00000500000000000000" pitchFamily="2" charset="0"/>
              </a:rPr>
              <a:t>.</a:t>
            </a:r>
            <a:endParaRPr lang="en-US" sz="900" b="0" i="0" dirty="0">
              <a:effectLst/>
              <a:latin typeface="Poppins" panose="00000500000000000000" pitchFamily="2" charset="0"/>
            </a:endParaRPr>
          </a:p>
        </p:txBody>
      </p:sp>
      <p:sp>
        <p:nvSpPr>
          <p:cNvPr id="25" name="Rectangle 24">
            <a:extLst>
              <a:ext uri="{FF2B5EF4-FFF2-40B4-BE49-F238E27FC236}">
                <a16:creationId xmlns:a16="http://schemas.microsoft.com/office/drawing/2014/main" id="{0E2FE791-314F-0718-A543-D7F34DB6C2EE}"/>
              </a:ext>
            </a:extLst>
          </p:cNvPr>
          <p:cNvSpPr/>
          <p:nvPr/>
        </p:nvSpPr>
        <p:spPr>
          <a:xfrm>
            <a:off x="9632493" y="3974284"/>
            <a:ext cx="2238375" cy="171450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6" name="TextBox 25">
            <a:extLst>
              <a:ext uri="{FF2B5EF4-FFF2-40B4-BE49-F238E27FC236}">
                <a16:creationId xmlns:a16="http://schemas.microsoft.com/office/drawing/2014/main" id="{C34C0EAC-BCE2-DEC0-ABB3-170FF8897EBC}"/>
              </a:ext>
            </a:extLst>
          </p:cNvPr>
          <p:cNvSpPr txBox="1"/>
          <p:nvPr/>
        </p:nvSpPr>
        <p:spPr>
          <a:xfrm>
            <a:off x="9689644" y="4821920"/>
            <a:ext cx="2120134" cy="784830"/>
          </a:xfrm>
          <a:prstGeom prst="rect">
            <a:avLst/>
          </a:prstGeom>
          <a:noFill/>
        </p:spPr>
        <p:txBody>
          <a:bodyPr wrap="square">
            <a:spAutoFit/>
          </a:bodyPr>
          <a:lstStyle/>
          <a:p>
            <a:pPr algn="l"/>
            <a:r>
              <a:rPr lang="en-US" sz="900" b="0" i="0" dirty="0">
                <a:effectLst/>
                <a:latin typeface="Poppins" panose="00000500000000000000" pitchFamily="2" charset="0"/>
              </a:rPr>
              <a:t>Uncover hidden stories in data and turn it into maximized revenue opportunities using qualitative and quantitative data processing techniques.</a:t>
            </a:r>
          </a:p>
        </p:txBody>
      </p:sp>
      <p:pic>
        <p:nvPicPr>
          <p:cNvPr id="27" name="Graphic 26">
            <a:extLst>
              <a:ext uri="{FF2B5EF4-FFF2-40B4-BE49-F238E27FC236}">
                <a16:creationId xmlns:a16="http://schemas.microsoft.com/office/drawing/2014/main" id="{7201E964-313E-6313-EDD5-AD5AF129305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20843" y="4129089"/>
            <a:ext cx="416829" cy="416829"/>
          </a:xfrm>
          <a:prstGeom prst="rect">
            <a:avLst/>
          </a:prstGeom>
        </p:spPr>
      </p:pic>
      <p:sp>
        <p:nvSpPr>
          <p:cNvPr id="28" name="TextBox 27">
            <a:extLst>
              <a:ext uri="{FF2B5EF4-FFF2-40B4-BE49-F238E27FC236}">
                <a16:creationId xmlns:a16="http://schemas.microsoft.com/office/drawing/2014/main" id="{0C3AD99F-1FD6-4191-DAB6-75A5E947B7D6}"/>
              </a:ext>
            </a:extLst>
          </p:cNvPr>
          <p:cNvSpPr txBox="1"/>
          <p:nvPr/>
        </p:nvSpPr>
        <p:spPr>
          <a:xfrm>
            <a:off x="428613" y="4578077"/>
            <a:ext cx="1833571" cy="276999"/>
          </a:xfrm>
          <a:prstGeom prst="rect">
            <a:avLst/>
          </a:prstGeom>
          <a:noFill/>
        </p:spPr>
        <p:txBody>
          <a:bodyPr wrap="square">
            <a:spAutoFit/>
          </a:bodyPr>
          <a:lstStyle/>
          <a:p>
            <a:pPr algn="l"/>
            <a:r>
              <a:rPr lang="en-US" sz="1200" b="1" i="0" dirty="0">
                <a:effectLst/>
                <a:latin typeface="Poppins" panose="00000500000000000000" pitchFamily="2" charset="0"/>
              </a:rPr>
              <a:t>Artificial Intelligence</a:t>
            </a:r>
          </a:p>
        </p:txBody>
      </p:sp>
      <p:sp>
        <p:nvSpPr>
          <p:cNvPr id="29" name="TextBox 28">
            <a:extLst>
              <a:ext uri="{FF2B5EF4-FFF2-40B4-BE49-F238E27FC236}">
                <a16:creationId xmlns:a16="http://schemas.microsoft.com/office/drawing/2014/main" id="{184EB511-7751-6F85-B5A6-30668C304EED}"/>
              </a:ext>
            </a:extLst>
          </p:cNvPr>
          <p:cNvSpPr txBox="1"/>
          <p:nvPr/>
        </p:nvSpPr>
        <p:spPr>
          <a:xfrm>
            <a:off x="2728911" y="4592359"/>
            <a:ext cx="1833571" cy="276999"/>
          </a:xfrm>
          <a:prstGeom prst="rect">
            <a:avLst/>
          </a:prstGeom>
          <a:noFill/>
        </p:spPr>
        <p:txBody>
          <a:bodyPr wrap="square">
            <a:spAutoFit/>
          </a:bodyPr>
          <a:lstStyle/>
          <a:p>
            <a:pPr algn="l"/>
            <a:r>
              <a:rPr lang="en-US" sz="1200" b="1" i="0" dirty="0">
                <a:effectLst/>
                <a:latin typeface="Poppins" panose="00000500000000000000" pitchFamily="2" charset="0"/>
              </a:rPr>
              <a:t>Machine Learning</a:t>
            </a:r>
          </a:p>
        </p:txBody>
      </p:sp>
      <p:pic>
        <p:nvPicPr>
          <p:cNvPr id="30" name="Graphic 29">
            <a:extLst>
              <a:ext uri="{FF2B5EF4-FFF2-40B4-BE49-F238E27FC236}">
                <a16:creationId xmlns:a16="http://schemas.microsoft.com/office/drawing/2014/main" id="{842AFC2F-9AD3-D52D-87D8-4355FF91495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162550" y="4100576"/>
            <a:ext cx="462716" cy="454454"/>
          </a:xfrm>
          <a:prstGeom prst="rect">
            <a:avLst/>
          </a:prstGeom>
        </p:spPr>
      </p:pic>
      <p:sp>
        <p:nvSpPr>
          <p:cNvPr id="31" name="TextBox 30">
            <a:extLst>
              <a:ext uri="{FF2B5EF4-FFF2-40B4-BE49-F238E27FC236}">
                <a16:creationId xmlns:a16="http://schemas.microsoft.com/office/drawing/2014/main" id="{69BE9402-CDDA-9F5B-003C-6BC31B2040B1}"/>
              </a:ext>
            </a:extLst>
          </p:cNvPr>
          <p:cNvSpPr txBox="1"/>
          <p:nvPr/>
        </p:nvSpPr>
        <p:spPr>
          <a:xfrm>
            <a:off x="5057777" y="4601879"/>
            <a:ext cx="1152523" cy="276999"/>
          </a:xfrm>
          <a:prstGeom prst="rect">
            <a:avLst/>
          </a:prstGeom>
          <a:noFill/>
        </p:spPr>
        <p:txBody>
          <a:bodyPr wrap="square">
            <a:spAutoFit/>
          </a:bodyPr>
          <a:lstStyle/>
          <a:p>
            <a:pPr algn="l"/>
            <a:r>
              <a:rPr lang="en-IN" sz="1200" b="1" i="0" dirty="0">
                <a:effectLst/>
                <a:latin typeface="Poppins" panose="00000500000000000000" pitchFamily="2" charset="0"/>
              </a:rPr>
              <a:t>Blockchain</a:t>
            </a:r>
          </a:p>
        </p:txBody>
      </p:sp>
      <p:sp>
        <p:nvSpPr>
          <p:cNvPr id="32" name="TextBox 31">
            <a:extLst>
              <a:ext uri="{FF2B5EF4-FFF2-40B4-BE49-F238E27FC236}">
                <a16:creationId xmlns:a16="http://schemas.microsoft.com/office/drawing/2014/main" id="{FB8BD14E-3EF7-A191-7025-2E193389BAC4}"/>
              </a:ext>
            </a:extLst>
          </p:cNvPr>
          <p:cNvSpPr txBox="1"/>
          <p:nvPr/>
        </p:nvSpPr>
        <p:spPr>
          <a:xfrm>
            <a:off x="7426196" y="4609893"/>
            <a:ext cx="870585" cy="276999"/>
          </a:xfrm>
          <a:prstGeom prst="rect">
            <a:avLst/>
          </a:prstGeom>
          <a:noFill/>
        </p:spPr>
        <p:txBody>
          <a:bodyPr wrap="square">
            <a:spAutoFit/>
          </a:bodyPr>
          <a:lstStyle/>
          <a:p>
            <a:r>
              <a:rPr lang="en-IN" sz="1200" b="1" i="0" dirty="0">
                <a:effectLst/>
                <a:latin typeface="Poppins" panose="00000500000000000000" pitchFamily="2" charset="0"/>
              </a:rPr>
              <a:t>DevOps</a:t>
            </a:r>
            <a:endParaRPr lang="en-IN" sz="1200" dirty="0"/>
          </a:p>
        </p:txBody>
      </p:sp>
      <p:pic>
        <p:nvPicPr>
          <p:cNvPr id="33" name="Graphic 32">
            <a:extLst>
              <a:ext uri="{FF2B5EF4-FFF2-40B4-BE49-F238E27FC236}">
                <a16:creationId xmlns:a16="http://schemas.microsoft.com/office/drawing/2014/main" id="{59CDCD26-D0DC-2767-E04E-17116DCF9CC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496174" y="4116843"/>
            <a:ext cx="429075" cy="429075"/>
          </a:xfrm>
          <a:prstGeom prst="rect">
            <a:avLst/>
          </a:prstGeom>
        </p:spPr>
      </p:pic>
      <p:sp>
        <p:nvSpPr>
          <p:cNvPr id="34" name="TextBox 33">
            <a:extLst>
              <a:ext uri="{FF2B5EF4-FFF2-40B4-BE49-F238E27FC236}">
                <a16:creationId xmlns:a16="http://schemas.microsoft.com/office/drawing/2014/main" id="{74773F25-F5F0-C80C-9A32-2AECF6662B02}"/>
              </a:ext>
            </a:extLst>
          </p:cNvPr>
          <p:cNvSpPr txBox="1"/>
          <p:nvPr/>
        </p:nvSpPr>
        <p:spPr>
          <a:xfrm>
            <a:off x="9677400" y="4596884"/>
            <a:ext cx="1724025" cy="276999"/>
          </a:xfrm>
          <a:prstGeom prst="rect">
            <a:avLst/>
          </a:prstGeom>
          <a:noFill/>
        </p:spPr>
        <p:txBody>
          <a:bodyPr wrap="square">
            <a:spAutoFit/>
          </a:bodyPr>
          <a:lstStyle/>
          <a:p>
            <a:pPr algn="l"/>
            <a:r>
              <a:rPr lang="en-IN" sz="1200" b="1" i="0" dirty="0">
                <a:effectLst/>
                <a:latin typeface="Poppins" panose="00000500000000000000" pitchFamily="2" charset="0"/>
              </a:rPr>
              <a:t>Data Science</a:t>
            </a:r>
          </a:p>
        </p:txBody>
      </p:sp>
      <p:pic>
        <p:nvPicPr>
          <p:cNvPr id="35" name="Graphic 34">
            <a:extLst>
              <a:ext uri="{FF2B5EF4-FFF2-40B4-BE49-F238E27FC236}">
                <a16:creationId xmlns:a16="http://schemas.microsoft.com/office/drawing/2014/main" id="{BEFD9137-5D5E-2C30-6C7C-8341B17D3CB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782175" y="4114800"/>
            <a:ext cx="431118" cy="431118"/>
          </a:xfrm>
          <a:prstGeom prst="rect">
            <a:avLst/>
          </a:prstGeom>
        </p:spPr>
      </p:pic>
      <p:pic>
        <p:nvPicPr>
          <p:cNvPr id="36" name="Picture 35">
            <a:extLst>
              <a:ext uri="{FF2B5EF4-FFF2-40B4-BE49-F238E27FC236}">
                <a16:creationId xmlns:a16="http://schemas.microsoft.com/office/drawing/2014/main" id="{6BD2688C-9441-4062-1C13-9B344641BD5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431236" y="5813661"/>
            <a:ext cx="7878449" cy="925765"/>
          </a:xfrm>
          <a:prstGeom prst="rect">
            <a:avLst/>
          </a:prstGeom>
        </p:spPr>
      </p:pic>
      <p:pic>
        <p:nvPicPr>
          <p:cNvPr id="4" name="Picture 3">
            <a:extLst>
              <a:ext uri="{FF2B5EF4-FFF2-40B4-BE49-F238E27FC236}">
                <a16:creationId xmlns:a16="http://schemas.microsoft.com/office/drawing/2014/main" id="{2229FFA0-AFE4-32E6-B403-BD06AB160FF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41057" y="0"/>
            <a:ext cx="2353003" cy="476316"/>
          </a:xfrm>
          <a:prstGeom prst="rect">
            <a:avLst/>
          </a:prstGeom>
        </p:spPr>
      </p:pic>
      <p:sp>
        <p:nvSpPr>
          <p:cNvPr id="5" name="Date Placeholder 4">
            <a:extLst>
              <a:ext uri="{FF2B5EF4-FFF2-40B4-BE49-F238E27FC236}">
                <a16:creationId xmlns:a16="http://schemas.microsoft.com/office/drawing/2014/main" id="{900E1306-CFD7-9157-B1D2-940F0234D82D}"/>
              </a:ext>
            </a:extLst>
          </p:cNvPr>
          <p:cNvSpPr>
            <a:spLocks noGrp="1"/>
          </p:cNvSpPr>
          <p:nvPr>
            <p:ph type="dt" sz="half" idx="10"/>
          </p:nvPr>
        </p:nvSpPr>
        <p:spPr/>
        <p:txBody>
          <a:bodyPr/>
          <a:lstStyle/>
          <a:p>
            <a:fld id="{C2FECFEC-59F3-4D04-B815-C93AFABDBD8A}" type="datetime1">
              <a:rPr lang="en-US" smtClean="0"/>
              <a:t>12/8/2022</a:t>
            </a:fld>
            <a:endParaRPr lang="en-US" dirty="0"/>
          </a:p>
        </p:txBody>
      </p:sp>
      <p:sp>
        <p:nvSpPr>
          <p:cNvPr id="7" name="Slide Number Placeholder 6">
            <a:extLst>
              <a:ext uri="{FF2B5EF4-FFF2-40B4-BE49-F238E27FC236}">
                <a16:creationId xmlns:a16="http://schemas.microsoft.com/office/drawing/2014/main" id="{D0123E02-1606-A763-A5BC-C5CE191D98CB}"/>
              </a:ext>
            </a:extLst>
          </p:cNvPr>
          <p:cNvSpPr>
            <a:spLocks noGrp="1"/>
          </p:cNvSpPr>
          <p:nvPr>
            <p:ph type="sldNum" sz="quarter" idx="12"/>
          </p:nvPr>
        </p:nvSpPr>
        <p:spPr/>
        <p:txBody>
          <a:bodyPr/>
          <a:lstStyle/>
          <a:p>
            <a:fld id="{D57F1E4F-1CFF-5643-939E-217C01CDF565}" type="slidenum">
              <a:rPr lang="en-US" smtClean="0"/>
              <a:pPr/>
              <a:t>2</a:t>
            </a:fld>
            <a:endParaRPr lang="en-US" dirty="0"/>
          </a:p>
        </p:txBody>
      </p:sp>
    </p:spTree>
    <p:extLst>
      <p:ext uri="{BB962C8B-B14F-4D97-AF65-F5344CB8AC3E}">
        <p14:creationId xmlns:p14="http://schemas.microsoft.com/office/powerpoint/2010/main" val="4201821189"/>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EE0AA-25C1-902D-0AEA-EFD808E48011}"/>
              </a:ext>
            </a:extLst>
          </p:cNvPr>
          <p:cNvSpPr>
            <a:spLocks noGrp="1"/>
          </p:cNvSpPr>
          <p:nvPr>
            <p:ph type="title"/>
          </p:nvPr>
        </p:nvSpPr>
        <p:spPr/>
        <p:txBody>
          <a:bodyPr/>
          <a:lstStyle/>
          <a:p>
            <a:pPr algn="ctr"/>
            <a:r>
              <a:rPr lang="en-US" dirty="0"/>
              <a:t>Cartoon Representation of </a:t>
            </a:r>
            <a:r>
              <a:rPr lang="en-US" b="1" u="sng" dirty="0">
                <a:solidFill>
                  <a:schemeClr val="accent1">
                    <a:lumMod val="75000"/>
                  </a:schemeClr>
                </a:solidFill>
              </a:rPr>
              <a:t>Entanglement</a:t>
            </a:r>
            <a:r>
              <a:rPr lang="en-US" dirty="0"/>
              <a:t>!</a:t>
            </a:r>
          </a:p>
        </p:txBody>
      </p:sp>
      <p:pic>
        <p:nvPicPr>
          <p:cNvPr id="4" name="Entanglement link">
            <a:hlinkClick r:id="" action="ppaction://media"/>
            <a:extLst>
              <a:ext uri="{FF2B5EF4-FFF2-40B4-BE49-F238E27FC236}">
                <a16:creationId xmlns:a16="http://schemas.microsoft.com/office/drawing/2014/main" id="{2FB2A19C-5525-3566-41A1-A717E066D5F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27263" y="1825625"/>
            <a:ext cx="7735887" cy="4351338"/>
          </a:xfrm>
        </p:spPr>
      </p:pic>
      <p:pic>
        <p:nvPicPr>
          <p:cNvPr id="3" name="Picture 2">
            <a:extLst>
              <a:ext uri="{FF2B5EF4-FFF2-40B4-BE49-F238E27FC236}">
                <a16:creationId xmlns:a16="http://schemas.microsoft.com/office/drawing/2014/main" id="{94F7CBDB-9E65-C5DE-FD9B-AF9143BA54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38997" y="-8792"/>
            <a:ext cx="2353003" cy="476316"/>
          </a:xfrm>
          <a:prstGeom prst="rect">
            <a:avLst/>
          </a:prstGeom>
        </p:spPr>
      </p:pic>
      <p:sp>
        <p:nvSpPr>
          <p:cNvPr id="5" name="Date Placeholder 4">
            <a:extLst>
              <a:ext uri="{FF2B5EF4-FFF2-40B4-BE49-F238E27FC236}">
                <a16:creationId xmlns:a16="http://schemas.microsoft.com/office/drawing/2014/main" id="{A325AD45-F170-3F59-7F08-3625D751834E}"/>
              </a:ext>
            </a:extLst>
          </p:cNvPr>
          <p:cNvSpPr>
            <a:spLocks noGrp="1"/>
          </p:cNvSpPr>
          <p:nvPr>
            <p:ph type="dt" sz="half" idx="10"/>
          </p:nvPr>
        </p:nvSpPr>
        <p:spPr/>
        <p:txBody>
          <a:bodyPr/>
          <a:lstStyle/>
          <a:p>
            <a:fld id="{F5BFAC62-1660-47E1-95E0-FA5A02871243}" type="datetime1">
              <a:rPr lang="en-US" smtClean="0"/>
              <a:t>12/8/2022</a:t>
            </a:fld>
            <a:endParaRPr lang="en-US"/>
          </a:p>
        </p:txBody>
      </p:sp>
      <p:sp>
        <p:nvSpPr>
          <p:cNvPr id="6" name="Slide Number Placeholder 5">
            <a:extLst>
              <a:ext uri="{FF2B5EF4-FFF2-40B4-BE49-F238E27FC236}">
                <a16:creationId xmlns:a16="http://schemas.microsoft.com/office/drawing/2014/main" id="{9B06ED35-990F-A52C-8EE9-D21F341E61BF}"/>
              </a:ext>
            </a:extLst>
          </p:cNvPr>
          <p:cNvSpPr>
            <a:spLocks noGrp="1"/>
          </p:cNvSpPr>
          <p:nvPr>
            <p:ph type="sldNum" sz="quarter" idx="12"/>
          </p:nvPr>
        </p:nvSpPr>
        <p:spPr/>
        <p:txBody>
          <a:bodyPr/>
          <a:lstStyle/>
          <a:p>
            <a:fld id="{2327D2E0-BE68-4FF3-897B-BAF18820FF5A}" type="slidenum">
              <a:rPr lang="en-US" smtClean="0"/>
              <a:t>20</a:t>
            </a:fld>
            <a:endParaRPr lang="en-US"/>
          </a:p>
        </p:txBody>
      </p:sp>
    </p:spTree>
    <p:extLst>
      <p:ext uri="{BB962C8B-B14F-4D97-AF65-F5344CB8AC3E}">
        <p14:creationId xmlns:p14="http://schemas.microsoft.com/office/powerpoint/2010/main" val="3256886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6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9C602-E1E7-0A65-5EB3-743EFB495DD0}"/>
              </a:ext>
            </a:extLst>
          </p:cNvPr>
          <p:cNvSpPr>
            <a:spLocks noGrp="1"/>
          </p:cNvSpPr>
          <p:nvPr>
            <p:ph type="title"/>
          </p:nvPr>
        </p:nvSpPr>
        <p:spPr/>
        <p:txBody>
          <a:bodyPr/>
          <a:lstStyle/>
          <a:p>
            <a:r>
              <a:rPr lang="en-US" dirty="0"/>
              <a:t>Quantum </a:t>
            </a:r>
            <a:r>
              <a:rPr lang="en-US" b="1" u="sng" dirty="0">
                <a:solidFill>
                  <a:schemeClr val="accent5">
                    <a:lumMod val="50000"/>
                  </a:schemeClr>
                </a:solidFill>
              </a:rPr>
              <a:t>Supremacy</a:t>
            </a:r>
          </a:p>
        </p:txBody>
      </p:sp>
      <p:sp>
        <p:nvSpPr>
          <p:cNvPr id="3" name="Content Placeholder 2">
            <a:extLst>
              <a:ext uri="{FF2B5EF4-FFF2-40B4-BE49-F238E27FC236}">
                <a16:creationId xmlns:a16="http://schemas.microsoft.com/office/drawing/2014/main" id="{0832D886-E9BC-16AB-9A13-29CC6C421FB9}"/>
              </a:ext>
            </a:extLst>
          </p:cNvPr>
          <p:cNvSpPr>
            <a:spLocks noGrp="1"/>
          </p:cNvSpPr>
          <p:nvPr>
            <p:ph idx="1"/>
          </p:nvPr>
        </p:nvSpPr>
        <p:spPr/>
        <p:txBody>
          <a:bodyPr>
            <a:normAutofit fontScale="92500" lnSpcReduction="10000"/>
          </a:bodyPr>
          <a:lstStyle/>
          <a:p>
            <a:r>
              <a:rPr lang="en-US" dirty="0"/>
              <a:t>Also known as the </a:t>
            </a:r>
            <a:r>
              <a:rPr lang="en-US" b="1" u="sng" dirty="0">
                <a:solidFill>
                  <a:srgbClr val="FF0000"/>
                </a:solidFill>
              </a:rPr>
              <a:t>Quantum Advantage</a:t>
            </a:r>
          </a:p>
          <a:p>
            <a:r>
              <a:rPr lang="en-US" dirty="0"/>
              <a:t>Programmable Quantum device that can solve a problem that no classical computer can solve in any feasible amount of time.</a:t>
            </a:r>
          </a:p>
          <a:p>
            <a:r>
              <a:rPr lang="en-US" dirty="0"/>
              <a:t>Status – Achieved</a:t>
            </a:r>
          </a:p>
          <a:p>
            <a:r>
              <a:rPr lang="en-US" dirty="0"/>
              <a:t>Year – </a:t>
            </a:r>
            <a:r>
              <a:rPr lang="en-US" b="1" dirty="0">
                <a:solidFill>
                  <a:schemeClr val="accent5">
                    <a:lumMod val="75000"/>
                  </a:schemeClr>
                </a:solidFill>
              </a:rPr>
              <a:t>2019</a:t>
            </a:r>
          </a:p>
          <a:p>
            <a:r>
              <a:rPr lang="en-US" dirty="0"/>
              <a:t>Achieved by ‘Google’</a:t>
            </a:r>
          </a:p>
          <a:p>
            <a:r>
              <a:rPr lang="en-US" dirty="0"/>
              <a:t>Specifications: </a:t>
            </a:r>
            <a:r>
              <a:rPr lang="en-US" b="1" dirty="0">
                <a:solidFill>
                  <a:schemeClr val="accent6">
                    <a:lumMod val="75000"/>
                  </a:schemeClr>
                </a:solidFill>
              </a:rPr>
              <a:t>54 Qubit processor</a:t>
            </a:r>
            <a:r>
              <a:rPr lang="en-US" dirty="0"/>
              <a:t>; Name: </a:t>
            </a:r>
            <a:r>
              <a:rPr lang="en-US" b="1" dirty="0">
                <a:solidFill>
                  <a:schemeClr val="accent5">
                    <a:lumMod val="75000"/>
                  </a:schemeClr>
                </a:solidFill>
              </a:rPr>
              <a:t>Sycamore</a:t>
            </a:r>
          </a:p>
          <a:p>
            <a:r>
              <a:rPr lang="en-US" dirty="0"/>
              <a:t>Time taken by the best supercomputer – </a:t>
            </a:r>
            <a:r>
              <a:rPr lang="en-US" b="1" dirty="0">
                <a:solidFill>
                  <a:srgbClr val="00B050"/>
                </a:solidFill>
              </a:rPr>
              <a:t>10,000 years</a:t>
            </a:r>
            <a:r>
              <a:rPr lang="en-US" dirty="0"/>
              <a:t>!</a:t>
            </a:r>
          </a:p>
          <a:p>
            <a:r>
              <a:rPr lang="en-US" dirty="0"/>
              <a:t>Target Achieved in </a:t>
            </a:r>
            <a:r>
              <a:rPr lang="en-US" b="1" dirty="0">
                <a:solidFill>
                  <a:srgbClr val="7030A0"/>
                </a:solidFill>
              </a:rPr>
              <a:t>200 seconds</a:t>
            </a:r>
            <a:r>
              <a:rPr lang="en-US" dirty="0"/>
              <a:t>!</a:t>
            </a:r>
          </a:p>
          <a:p>
            <a:r>
              <a:rPr lang="en-US" dirty="0"/>
              <a:t>Reference Paper: https://www.nature.com/articles/s41586-019-1666-5</a:t>
            </a:r>
          </a:p>
        </p:txBody>
      </p:sp>
      <p:pic>
        <p:nvPicPr>
          <p:cNvPr id="4" name="Picture 3">
            <a:extLst>
              <a:ext uri="{FF2B5EF4-FFF2-40B4-BE49-F238E27FC236}">
                <a16:creationId xmlns:a16="http://schemas.microsoft.com/office/drawing/2014/main" id="{BB58FDF4-2776-4448-876B-4B43A5FE4E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8997" y="-8792"/>
            <a:ext cx="2353003" cy="476316"/>
          </a:xfrm>
          <a:prstGeom prst="rect">
            <a:avLst/>
          </a:prstGeom>
        </p:spPr>
      </p:pic>
      <p:sp>
        <p:nvSpPr>
          <p:cNvPr id="5" name="Date Placeholder 4">
            <a:extLst>
              <a:ext uri="{FF2B5EF4-FFF2-40B4-BE49-F238E27FC236}">
                <a16:creationId xmlns:a16="http://schemas.microsoft.com/office/drawing/2014/main" id="{97E126FA-6242-C456-DFFD-B972B71E0A70}"/>
              </a:ext>
            </a:extLst>
          </p:cNvPr>
          <p:cNvSpPr>
            <a:spLocks noGrp="1"/>
          </p:cNvSpPr>
          <p:nvPr>
            <p:ph type="dt" sz="half" idx="10"/>
          </p:nvPr>
        </p:nvSpPr>
        <p:spPr/>
        <p:txBody>
          <a:bodyPr/>
          <a:lstStyle/>
          <a:p>
            <a:fld id="{72A20282-F3D2-4A64-8438-31CEE13C6830}" type="datetime1">
              <a:rPr lang="en-US" smtClean="0"/>
              <a:t>12/8/2022</a:t>
            </a:fld>
            <a:endParaRPr lang="en-US" dirty="0"/>
          </a:p>
        </p:txBody>
      </p:sp>
      <p:sp>
        <p:nvSpPr>
          <p:cNvPr id="6" name="Slide Number Placeholder 5">
            <a:extLst>
              <a:ext uri="{FF2B5EF4-FFF2-40B4-BE49-F238E27FC236}">
                <a16:creationId xmlns:a16="http://schemas.microsoft.com/office/drawing/2014/main" id="{82EC1011-57D4-1FB9-E219-EB03BD941FE1}"/>
              </a:ext>
            </a:extLst>
          </p:cNvPr>
          <p:cNvSpPr>
            <a:spLocks noGrp="1"/>
          </p:cNvSpPr>
          <p:nvPr>
            <p:ph type="sldNum" sz="quarter" idx="12"/>
          </p:nvPr>
        </p:nvSpPr>
        <p:spPr/>
        <p:txBody>
          <a:bodyPr/>
          <a:lstStyle/>
          <a:p>
            <a:fld id="{2327D2E0-BE68-4FF3-897B-BAF18820FF5A}" type="slidenum">
              <a:rPr lang="en-US" smtClean="0"/>
              <a:t>21</a:t>
            </a:fld>
            <a:endParaRPr lang="en-US" dirty="0"/>
          </a:p>
        </p:txBody>
      </p:sp>
    </p:spTree>
    <p:extLst>
      <p:ext uri="{BB962C8B-B14F-4D97-AF65-F5344CB8AC3E}">
        <p14:creationId xmlns:p14="http://schemas.microsoft.com/office/powerpoint/2010/main" val="19161666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5BE16-1632-7930-ED11-F203175D256C}"/>
              </a:ext>
            </a:extLst>
          </p:cNvPr>
          <p:cNvSpPr>
            <a:spLocks noGrp="1"/>
          </p:cNvSpPr>
          <p:nvPr>
            <p:ph type="title"/>
          </p:nvPr>
        </p:nvSpPr>
        <p:spPr>
          <a:xfrm>
            <a:off x="838200" y="1114546"/>
            <a:ext cx="10515600" cy="4628907"/>
          </a:xfrm>
        </p:spPr>
        <p:txBody>
          <a:bodyPr>
            <a:normAutofit fontScale="90000"/>
          </a:bodyPr>
          <a:lstStyle/>
          <a:p>
            <a:pPr algn="r"/>
            <a:r>
              <a:rPr lang="en-US" sz="7200" b="1" dirty="0">
                <a:solidFill>
                  <a:schemeClr val="bg1"/>
                </a:solidFill>
                <a:latin typeface="Georgia" panose="02040502050405020303" pitchFamily="18" charset="0"/>
              </a:rPr>
              <a:t>“</a:t>
            </a:r>
            <a:r>
              <a:rPr lang="en-US" sz="6000" dirty="0">
                <a:solidFill>
                  <a:schemeClr val="bg1"/>
                </a:solidFill>
                <a:latin typeface="Gabriola" panose="04040605051002020D02" pitchFamily="82" charset="0"/>
              </a:rPr>
              <a:t>The important thing is </a:t>
            </a:r>
            <a:r>
              <a:rPr lang="en-US" sz="6600" b="1" u="sng" dirty="0">
                <a:solidFill>
                  <a:schemeClr val="bg1"/>
                </a:solidFill>
              </a:rPr>
              <a:t>NEVER</a:t>
            </a:r>
            <a:br>
              <a:rPr lang="en-US" dirty="0">
                <a:solidFill>
                  <a:schemeClr val="bg1"/>
                </a:solidFill>
              </a:rPr>
            </a:br>
            <a:r>
              <a:rPr lang="en-US" sz="6000" dirty="0">
                <a:solidFill>
                  <a:schemeClr val="bg1"/>
                </a:solidFill>
                <a:latin typeface="Gabriola" panose="04040605051002020D02" pitchFamily="82" charset="0"/>
              </a:rPr>
              <a:t>stop questioning!</a:t>
            </a:r>
            <a:br>
              <a:rPr lang="en-US" sz="6000" dirty="0">
                <a:solidFill>
                  <a:schemeClr val="bg1"/>
                </a:solidFill>
              </a:rPr>
            </a:br>
            <a:r>
              <a:rPr lang="en-US" sz="7200" b="1" u="sng" dirty="0">
                <a:solidFill>
                  <a:schemeClr val="bg1"/>
                </a:solidFill>
              </a:rPr>
              <a:t>Curiosity</a:t>
            </a:r>
            <a:r>
              <a:rPr lang="en-US" dirty="0">
                <a:solidFill>
                  <a:schemeClr val="bg1"/>
                </a:solidFill>
              </a:rPr>
              <a:t> </a:t>
            </a:r>
            <a:r>
              <a:rPr lang="en-US" sz="6000" dirty="0">
                <a:solidFill>
                  <a:schemeClr val="bg1"/>
                </a:solidFill>
                <a:latin typeface="Gabriola" panose="04040605051002020D02" pitchFamily="82" charset="0"/>
              </a:rPr>
              <a:t>has its own reason for </a:t>
            </a:r>
            <a:r>
              <a:rPr lang="en-US" sz="7200" b="1" u="sng" dirty="0">
                <a:solidFill>
                  <a:schemeClr val="bg1"/>
                </a:solidFill>
              </a:rPr>
              <a:t>Existence</a:t>
            </a:r>
            <a:r>
              <a:rPr lang="en-US" sz="7200" b="1" dirty="0">
                <a:solidFill>
                  <a:schemeClr val="bg1"/>
                </a:solidFill>
                <a:latin typeface="Georgia" panose="02040502050405020303" pitchFamily="18" charset="0"/>
              </a:rPr>
              <a:t>…”</a:t>
            </a:r>
            <a:br>
              <a:rPr lang="en-US" b="1" dirty="0">
                <a:solidFill>
                  <a:schemeClr val="bg1"/>
                </a:solidFill>
              </a:rPr>
            </a:br>
            <a:br>
              <a:rPr lang="en-US" b="1" dirty="0">
                <a:solidFill>
                  <a:schemeClr val="bg1"/>
                </a:solidFill>
              </a:rPr>
            </a:br>
            <a:br>
              <a:rPr lang="en-US" b="1" dirty="0">
                <a:solidFill>
                  <a:schemeClr val="bg1"/>
                </a:solidFill>
              </a:rPr>
            </a:br>
            <a:r>
              <a:rPr lang="en-US" sz="4000" b="1" dirty="0">
                <a:solidFill>
                  <a:schemeClr val="bg1"/>
                </a:solidFill>
              </a:rPr>
              <a:t>Albert Einstein</a:t>
            </a:r>
          </a:p>
        </p:txBody>
      </p:sp>
      <p:pic>
        <p:nvPicPr>
          <p:cNvPr id="4" name="Picture 3">
            <a:extLst>
              <a:ext uri="{FF2B5EF4-FFF2-40B4-BE49-F238E27FC236}">
                <a16:creationId xmlns:a16="http://schemas.microsoft.com/office/drawing/2014/main" id="{ECDAD6E8-ACD6-2E99-1E78-1095C0610928}"/>
              </a:ext>
            </a:extLst>
          </p:cNvPr>
          <p:cNvPicPr>
            <a:picLocks/>
          </p:cNvPicPr>
          <p:nvPr/>
        </p:nvPicPr>
        <p:blipFill>
          <a:blip r:embed="rId2"/>
          <a:stretch>
            <a:fillRect/>
          </a:stretch>
        </p:blipFill>
        <p:spPr>
          <a:xfrm>
            <a:off x="9850784" y="-8792"/>
            <a:ext cx="2350008" cy="475488"/>
          </a:xfrm>
          <a:prstGeom prst="rect">
            <a:avLst/>
          </a:prstGeom>
        </p:spPr>
      </p:pic>
      <p:sp>
        <p:nvSpPr>
          <p:cNvPr id="5" name="Date Placeholder 4">
            <a:extLst>
              <a:ext uri="{FF2B5EF4-FFF2-40B4-BE49-F238E27FC236}">
                <a16:creationId xmlns:a16="http://schemas.microsoft.com/office/drawing/2014/main" id="{4F2B4714-9D2A-F19C-7E80-AB5E1D51C7E1}"/>
              </a:ext>
            </a:extLst>
          </p:cNvPr>
          <p:cNvSpPr>
            <a:spLocks noGrp="1"/>
          </p:cNvSpPr>
          <p:nvPr>
            <p:ph type="dt" sz="half" idx="10"/>
          </p:nvPr>
        </p:nvSpPr>
        <p:spPr/>
        <p:txBody>
          <a:bodyPr/>
          <a:lstStyle/>
          <a:p>
            <a:fld id="{7CFB3AF6-9D97-4263-86E1-39C6EC00D993}" type="datetime1">
              <a:rPr lang="en-US" smtClean="0"/>
              <a:t>12/8/2022</a:t>
            </a:fld>
            <a:endParaRPr lang="en-US" dirty="0"/>
          </a:p>
        </p:txBody>
      </p:sp>
      <p:sp>
        <p:nvSpPr>
          <p:cNvPr id="6" name="Slide Number Placeholder 5">
            <a:extLst>
              <a:ext uri="{FF2B5EF4-FFF2-40B4-BE49-F238E27FC236}">
                <a16:creationId xmlns:a16="http://schemas.microsoft.com/office/drawing/2014/main" id="{F8989140-6F2A-9046-D4C0-DD633779E8D4}"/>
              </a:ext>
            </a:extLst>
          </p:cNvPr>
          <p:cNvSpPr>
            <a:spLocks noGrp="1"/>
          </p:cNvSpPr>
          <p:nvPr>
            <p:ph type="sldNum" sz="quarter" idx="12"/>
          </p:nvPr>
        </p:nvSpPr>
        <p:spPr/>
        <p:txBody>
          <a:bodyPr/>
          <a:lstStyle/>
          <a:p>
            <a:fld id="{2327D2E0-BE68-4FF3-897B-BAF18820FF5A}" type="slidenum">
              <a:rPr lang="en-US" smtClean="0"/>
              <a:t>22</a:t>
            </a:fld>
            <a:endParaRPr lang="en-US" dirty="0"/>
          </a:p>
        </p:txBody>
      </p:sp>
    </p:spTree>
    <p:extLst>
      <p:ext uri="{BB962C8B-B14F-4D97-AF65-F5344CB8AC3E}">
        <p14:creationId xmlns:p14="http://schemas.microsoft.com/office/powerpoint/2010/main" val="9558655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5BE16-1632-7930-ED11-F203175D256C}"/>
              </a:ext>
            </a:extLst>
          </p:cNvPr>
          <p:cNvSpPr>
            <a:spLocks noGrp="1"/>
          </p:cNvSpPr>
          <p:nvPr>
            <p:ph type="title"/>
          </p:nvPr>
        </p:nvSpPr>
        <p:spPr>
          <a:xfrm>
            <a:off x="838200" y="398462"/>
            <a:ext cx="10515600" cy="6061075"/>
          </a:xfrm>
        </p:spPr>
        <p:txBody>
          <a:bodyPr>
            <a:normAutofit/>
          </a:bodyPr>
          <a:lstStyle/>
          <a:p>
            <a:pPr algn="r"/>
            <a:r>
              <a:rPr lang="en-US" sz="7200" b="1" dirty="0">
                <a:solidFill>
                  <a:schemeClr val="bg1">
                    <a:lumMod val="95000"/>
                  </a:schemeClr>
                </a:solidFill>
                <a:latin typeface="Georgia" panose="02040502050405020303" pitchFamily="18" charset="0"/>
              </a:rPr>
              <a:t>“</a:t>
            </a:r>
            <a:r>
              <a:rPr lang="en-US" sz="6000" dirty="0">
                <a:solidFill>
                  <a:schemeClr val="bg1">
                    <a:lumMod val="95000"/>
                  </a:schemeClr>
                </a:solidFill>
                <a:latin typeface="Gabriola" panose="04040605051002020D02" pitchFamily="82" charset="0"/>
              </a:rPr>
              <a:t>To unlock the secrets of the </a:t>
            </a:r>
            <a:r>
              <a:rPr lang="en-US" sz="6600" b="1" u="sng" dirty="0">
                <a:solidFill>
                  <a:schemeClr val="bg1">
                    <a:lumMod val="95000"/>
                  </a:schemeClr>
                </a:solidFill>
              </a:rPr>
              <a:t>UNIVERSE</a:t>
            </a:r>
            <a:br>
              <a:rPr lang="en-US" dirty="0">
                <a:solidFill>
                  <a:schemeClr val="bg1">
                    <a:lumMod val="95000"/>
                  </a:schemeClr>
                </a:solidFill>
              </a:rPr>
            </a:br>
            <a:r>
              <a:rPr lang="en-US" sz="6000" dirty="0">
                <a:solidFill>
                  <a:schemeClr val="bg1">
                    <a:lumMod val="95000"/>
                  </a:schemeClr>
                </a:solidFill>
                <a:latin typeface="Gabriola" panose="04040605051002020D02" pitchFamily="82" charset="0"/>
              </a:rPr>
              <a:t>one must think in terms of</a:t>
            </a:r>
            <a:br>
              <a:rPr lang="en-US" sz="6000" dirty="0">
                <a:solidFill>
                  <a:schemeClr val="bg1">
                    <a:lumMod val="95000"/>
                  </a:schemeClr>
                </a:solidFill>
              </a:rPr>
            </a:br>
            <a:r>
              <a:rPr lang="en-US" sz="7200" b="1" u="sng" dirty="0">
                <a:solidFill>
                  <a:schemeClr val="bg1">
                    <a:lumMod val="95000"/>
                  </a:schemeClr>
                </a:solidFill>
              </a:rPr>
              <a:t>Energy</a:t>
            </a:r>
            <a:r>
              <a:rPr lang="en-US" sz="7200" b="1" dirty="0">
                <a:solidFill>
                  <a:schemeClr val="bg1">
                    <a:lumMod val="95000"/>
                  </a:schemeClr>
                </a:solidFill>
              </a:rPr>
              <a:t>, </a:t>
            </a:r>
            <a:r>
              <a:rPr lang="en-US" sz="7200" b="1" u="sng" dirty="0">
                <a:solidFill>
                  <a:schemeClr val="bg1">
                    <a:lumMod val="95000"/>
                  </a:schemeClr>
                </a:solidFill>
              </a:rPr>
              <a:t>Frequency</a:t>
            </a:r>
            <a:r>
              <a:rPr lang="en-US" sz="7200" b="1" dirty="0">
                <a:solidFill>
                  <a:schemeClr val="bg1">
                    <a:lumMod val="95000"/>
                  </a:schemeClr>
                </a:solidFill>
              </a:rPr>
              <a:t> &amp;</a:t>
            </a:r>
            <a:r>
              <a:rPr lang="en-US" sz="7200" b="1" u="sng" dirty="0">
                <a:solidFill>
                  <a:schemeClr val="bg1">
                    <a:lumMod val="95000"/>
                  </a:schemeClr>
                </a:solidFill>
              </a:rPr>
              <a:t> Vibration</a:t>
            </a:r>
            <a:r>
              <a:rPr lang="en-US" sz="7200" b="1" dirty="0">
                <a:solidFill>
                  <a:schemeClr val="bg1">
                    <a:lumMod val="95000"/>
                  </a:schemeClr>
                </a:solidFill>
                <a:latin typeface="Georgia" panose="02040502050405020303" pitchFamily="18" charset="0"/>
              </a:rPr>
              <a:t>”</a:t>
            </a:r>
            <a:br>
              <a:rPr lang="en-US" b="1" dirty="0">
                <a:solidFill>
                  <a:schemeClr val="bg1">
                    <a:lumMod val="95000"/>
                  </a:schemeClr>
                </a:solidFill>
              </a:rPr>
            </a:br>
            <a:br>
              <a:rPr lang="en-US" b="1" dirty="0">
                <a:solidFill>
                  <a:schemeClr val="bg1">
                    <a:lumMod val="95000"/>
                  </a:schemeClr>
                </a:solidFill>
              </a:rPr>
            </a:br>
            <a:br>
              <a:rPr lang="en-US" b="1" dirty="0">
                <a:solidFill>
                  <a:schemeClr val="bg1">
                    <a:lumMod val="95000"/>
                  </a:schemeClr>
                </a:solidFill>
              </a:rPr>
            </a:br>
            <a:r>
              <a:rPr lang="en-US" sz="4000" b="1" dirty="0">
                <a:solidFill>
                  <a:schemeClr val="bg1">
                    <a:lumMod val="95000"/>
                  </a:schemeClr>
                </a:solidFill>
              </a:rPr>
              <a:t>Nikola Tesla</a:t>
            </a:r>
          </a:p>
        </p:txBody>
      </p:sp>
      <p:pic>
        <p:nvPicPr>
          <p:cNvPr id="3" name="Picture 2">
            <a:extLst>
              <a:ext uri="{FF2B5EF4-FFF2-40B4-BE49-F238E27FC236}">
                <a16:creationId xmlns:a16="http://schemas.microsoft.com/office/drawing/2014/main" id="{E96887C3-537B-DB7F-9449-32730CBD00B0}"/>
              </a:ext>
            </a:extLst>
          </p:cNvPr>
          <p:cNvPicPr>
            <a:picLocks/>
          </p:cNvPicPr>
          <p:nvPr/>
        </p:nvPicPr>
        <p:blipFill>
          <a:blip r:embed="rId2"/>
          <a:stretch>
            <a:fillRect/>
          </a:stretch>
        </p:blipFill>
        <p:spPr>
          <a:xfrm>
            <a:off x="9850784" y="-8792"/>
            <a:ext cx="2350008" cy="475488"/>
          </a:xfrm>
          <a:prstGeom prst="rect">
            <a:avLst/>
          </a:prstGeom>
        </p:spPr>
      </p:pic>
      <p:sp>
        <p:nvSpPr>
          <p:cNvPr id="4" name="Date Placeholder 3">
            <a:extLst>
              <a:ext uri="{FF2B5EF4-FFF2-40B4-BE49-F238E27FC236}">
                <a16:creationId xmlns:a16="http://schemas.microsoft.com/office/drawing/2014/main" id="{01F49159-82FA-D3B4-4F99-6B980A92A501}"/>
              </a:ext>
            </a:extLst>
          </p:cNvPr>
          <p:cNvSpPr>
            <a:spLocks noGrp="1"/>
          </p:cNvSpPr>
          <p:nvPr>
            <p:ph type="dt" sz="half" idx="10"/>
          </p:nvPr>
        </p:nvSpPr>
        <p:spPr/>
        <p:txBody>
          <a:bodyPr/>
          <a:lstStyle/>
          <a:p>
            <a:fld id="{3260B2C3-EC99-4169-88EF-D2F36B5F3A4A}" type="datetime1">
              <a:rPr lang="en-US" smtClean="0"/>
              <a:t>12/8/2022</a:t>
            </a:fld>
            <a:endParaRPr lang="en-US"/>
          </a:p>
        </p:txBody>
      </p:sp>
      <p:sp>
        <p:nvSpPr>
          <p:cNvPr id="5" name="Slide Number Placeholder 4">
            <a:extLst>
              <a:ext uri="{FF2B5EF4-FFF2-40B4-BE49-F238E27FC236}">
                <a16:creationId xmlns:a16="http://schemas.microsoft.com/office/drawing/2014/main" id="{D6E3466C-03F1-625C-F7D1-39B4BC765C71}"/>
              </a:ext>
            </a:extLst>
          </p:cNvPr>
          <p:cNvSpPr>
            <a:spLocks noGrp="1"/>
          </p:cNvSpPr>
          <p:nvPr>
            <p:ph type="sldNum" sz="quarter" idx="12"/>
          </p:nvPr>
        </p:nvSpPr>
        <p:spPr/>
        <p:txBody>
          <a:bodyPr/>
          <a:lstStyle/>
          <a:p>
            <a:fld id="{2327D2E0-BE68-4FF3-897B-BAF18820FF5A}" type="slidenum">
              <a:rPr lang="en-US" smtClean="0"/>
              <a:t>3</a:t>
            </a:fld>
            <a:endParaRPr lang="en-US"/>
          </a:p>
        </p:txBody>
      </p:sp>
    </p:spTree>
    <p:extLst>
      <p:ext uri="{BB962C8B-B14F-4D97-AF65-F5344CB8AC3E}">
        <p14:creationId xmlns:p14="http://schemas.microsoft.com/office/powerpoint/2010/main" val="345638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9312C-C2DD-247E-21CE-75E467B200AB}"/>
              </a:ext>
            </a:extLst>
          </p:cNvPr>
          <p:cNvSpPr>
            <a:spLocks noGrp="1"/>
          </p:cNvSpPr>
          <p:nvPr>
            <p:ph type="title"/>
          </p:nvPr>
        </p:nvSpPr>
        <p:spPr/>
        <p:txBody>
          <a:bodyPr/>
          <a:lstStyle/>
          <a:p>
            <a:pPr algn="ctr"/>
            <a:r>
              <a:rPr lang="en-US" dirty="0"/>
              <a:t>The world from Newton’s glasses</a:t>
            </a:r>
            <a:br>
              <a:rPr lang="en-US" dirty="0"/>
            </a:br>
            <a:r>
              <a:rPr lang="en-US" dirty="0"/>
              <a:t>(</a:t>
            </a:r>
            <a:r>
              <a:rPr lang="en-US" b="1" dirty="0">
                <a:solidFill>
                  <a:srgbClr val="00B050"/>
                </a:solidFill>
              </a:rPr>
              <a:t>Classical Mechanics</a:t>
            </a:r>
            <a:r>
              <a:rPr lang="en-US" dirty="0"/>
              <a:t>)</a:t>
            </a:r>
          </a:p>
        </p:txBody>
      </p:sp>
      <p:sp>
        <p:nvSpPr>
          <p:cNvPr id="3" name="Content Placeholder 2">
            <a:extLst>
              <a:ext uri="{FF2B5EF4-FFF2-40B4-BE49-F238E27FC236}">
                <a16:creationId xmlns:a16="http://schemas.microsoft.com/office/drawing/2014/main" id="{5FEA677A-725D-6CFF-0909-2EFE8ABC4F3C}"/>
              </a:ext>
            </a:extLst>
          </p:cNvPr>
          <p:cNvSpPr>
            <a:spLocks noGrp="1"/>
          </p:cNvSpPr>
          <p:nvPr>
            <p:ph idx="1"/>
          </p:nvPr>
        </p:nvSpPr>
        <p:spPr>
          <a:xfrm>
            <a:off x="581193" y="2340864"/>
            <a:ext cx="4464940" cy="3196336"/>
          </a:xfrm>
        </p:spPr>
        <p:txBody>
          <a:bodyPr>
            <a:normAutofit fontScale="70000" lnSpcReduction="20000"/>
          </a:bodyPr>
          <a:lstStyle/>
          <a:p>
            <a:pPr algn="just"/>
            <a:r>
              <a:rPr lang="en-US" dirty="0"/>
              <a:t>Proposed by </a:t>
            </a:r>
            <a:r>
              <a:rPr lang="en-US" b="1" dirty="0">
                <a:solidFill>
                  <a:srgbClr val="0070C0"/>
                </a:solidFill>
              </a:rPr>
              <a:t>Sir </a:t>
            </a:r>
            <a:r>
              <a:rPr lang="en-US" b="1" dirty="0" err="1">
                <a:solidFill>
                  <a:srgbClr val="0070C0"/>
                </a:solidFill>
              </a:rPr>
              <a:t>Issac</a:t>
            </a:r>
            <a:r>
              <a:rPr lang="en-US" b="1" dirty="0">
                <a:solidFill>
                  <a:srgbClr val="0070C0"/>
                </a:solidFill>
              </a:rPr>
              <a:t> Newton </a:t>
            </a:r>
            <a:r>
              <a:rPr lang="en-US" dirty="0"/>
              <a:t>in </a:t>
            </a:r>
            <a:r>
              <a:rPr lang="en-US" b="1" dirty="0">
                <a:solidFill>
                  <a:srgbClr val="00B050"/>
                </a:solidFill>
              </a:rPr>
              <a:t>1687</a:t>
            </a:r>
            <a:r>
              <a:rPr lang="en-US" dirty="0"/>
              <a:t> in his legendary book ‘</a:t>
            </a:r>
            <a:r>
              <a:rPr lang="en-US" b="1" i="1" u="sng" dirty="0">
                <a:solidFill>
                  <a:schemeClr val="accent2">
                    <a:lumMod val="75000"/>
                  </a:schemeClr>
                </a:solidFill>
              </a:rPr>
              <a:t>Naturalis Principia Mathematica</a:t>
            </a:r>
            <a:r>
              <a:rPr lang="en-US" dirty="0"/>
              <a:t>’.</a:t>
            </a:r>
          </a:p>
          <a:p>
            <a:pPr algn="just"/>
            <a:r>
              <a:rPr lang="en-US" dirty="0"/>
              <a:t>Applicable to ‘Macro’ </a:t>
            </a:r>
            <a:r>
              <a:rPr lang="en-US" dirty="0" err="1"/>
              <a:t>scopic</a:t>
            </a:r>
            <a:r>
              <a:rPr lang="en-US" dirty="0"/>
              <a:t> objects (humans, spaceships, planets, stars).</a:t>
            </a:r>
          </a:p>
          <a:p>
            <a:pPr algn="just"/>
            <a:r>
              <a:rPr lang="en-US" dirty="0"/>
              <a:t>Highly accurate results for large–scale objects.</a:t>
            </a:r>
          </a:p>
          <a:p>
            <a:pPr algn="just"/>
            <a:r>
              <a:rPr lang="en-US" dirty="0"/>
              <a:t>Speeds involving way less than the speed of light!</a:t>
            </a:r>
          </a:p>
          <a:p>
            <a:pPr algn="just"/>
            <a:r>
              <a:rPr lang="en-US" dirty="0"/>
              <a:t>NOT applicable for extremely small particles (electrons). </a:t>
            </a:r>
            <a:r>
              <a:rPr lang="en-US" b="1" u="sng" dirty="0">
                <a:solidFill>
                  <a:srgbClr val="FF0000"/>
                </a:solidFill>
              </a:rPr>
              <a:t>Why</a:t>
            </a:r>
            <a:r>
              <a:rPr lang="en-US" b="1" dirty="0">
                <a:solidFill>
                  <a:srgbClr val="FF0000"/>
                </a:solidFill>
              </a:rPr>
              <a:t>?</a:t>
            </a:r>
          </a:p>
        </p:txBody>
      </p:sp>
      <p:pic>
        <p:nvPicPr>
          <p:cNvPr id="1026" name="Picture 2" descr="Branches of Mechanics">
            <a:extLst>
              <a:ext uri="{FF2B5EF4-FFF2-40B4-BE49-F238E27FC236}">
                <a16:creationId xmlns:a16="http://schemas.microsoft.com/office/drawing/2014/main" id="{1B0A9352-343F-E708-B472-BDDCC4D078A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artisticFilmGrain/>
                    </a14:imgEffect>
                  </a14:imgLayer>
                </a14:imgProps>
              </a:ext>
              <a:ext uri="{28A0092B-C50C-407E-A947-70E740481C1C}">
                <a14:useLocalDpi xmlns:a14="http://schemas.microsoft.com/office/drawing/2010/main" val="0"/>
              </a:ext>
            </a:extLst>
          </a:blip>
          <a:srcRect/>
          <a:stretch>
            <a:fillRect/>
          </a:stretch>
        </p:blipFill>
        <p:spPr bwMode="auto">
          <a:xfrm>
            <a:off x="6388127" y="2642573"/>
            <a:ext cx="5222680" cy="235020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45868EE-6CAE-731B-24EC-30F28890F1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38997" y="-8792"/>
            <a:ext cx="2353003" cy="476316"/>
          </a:xfrm>
          <a:prstGeom prst="rect">
            <a:avLst/>
          </a:prstGeom>
        </p:spPr>
      </p:pic>
      <p:sp>
        <p:nvSpPr>
          <p:cNvPr id="6" name="Date Placeholder 5">
            <a:extLst>
              <a:ext uri="{FF2B5EF4-FFF2-40B4-BE49-F238E27FC236}">
                <a16:creationId xmlns:a16="http://schemas.microsoft.com/office/drawing/2014/main" id="{E8979A96-5EF5-D25C-0F65-D40F3A71052E}"/>
              </a:ext>
            </a:extLst>
          </p:cNvPr>
          <p:cNvSpPr>
            <a:spLocks noGrp="1"/>
          </p:cNvSpPr>
          <p:nvPr>
            <p:ph type="dt" sz="half" idx="10"/>
          </p:nvPr>
        </p:nvSpPr>
        <p:spPr/>
        <p:txBody>
          <a:bodyPr/>
          <a:lstStyle/>
          <a:p>
            <a:fld id="{56064BB4-C2BA-4434-A334-9BDC98F505F5}" type="datetime1">
              <a:rPr lang="en-US" smtClean="0"/>
              <a:t>12/8/2022</a:t>
            </a:fld>
            <a:endParaRPr lang="en-US"/>
          </a:p>
        </p:txBody>
      </p:sp>
      <p:sp>
        <p:nvSpPr>
          <p:cNvPr id="7" name="Slide Number Placeholder 6">
            <a:extLst>
              <a:ext uri="{FF2B5EF4-FFF2-40B4-BE49-F238E27FC236}">
                <a16:creationId xmlns:a16="http://schemas.microsoft.com/office/drawing/2014/main" id="{212B2D89-ED06-8DB1-DED8-992DE9ACEB5C}"/>
              </a:ext>
            </a:extLst>
          </p:cNvPr>
          <p:cNvSpPr>
            <a:spLocks noGrp="1"/>
          </p:cNvSpPr>
          <p:nvPr>
            <p:ph type="sldNum" sz="quarter" idx="12"/>
          </p:nvPr>
        </p:nvSpPr>
        <p:spPr/>
        <p:txBody>
          <a:bodyPr/>
          <a:lstStyle/>
          <a:p>
            <a:fld id="{2327D2E0-BE68-4FF3-897B-BAF18820FF5A}" type="slidenum">
              <a:rPr lang="en-US" smtClean="0"/>
              <a:t>4</a:t>
            </a:fld>
            <a:endParaRPr lang="en-US"/>
          </a:p>
        </p:txBody>
      </p:sp>
    </p:spTree>
    <p:extLst>
      <p:ext uri="{BB962C8B-B14F-4D97-AF65-F5344CB8AC3E}">
        <p14:creationId xmlns:p14="http://schemas.microsoft.com/office/powerpoint/2010/main" val="11299521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E7583-FD92-35EA-29B4-5D8A094F9AE2}"/>
              </a:ext>
            </a:extLst>
          </p:cNvPr>
          <p:cNvSpPr>
            <a:spLocks noGrp="1"/>
          </p:cNvSpPr>
          <p:nvPr>
            <p:ph type="title"/>
          </p:nvPr>
        </p:nvSpPr>
        <p:spPr/>
        <p:txBody>
          <a:bodyPr/>
          <a:lstStyle/>
          <a:p>
            <a:pPr algn="ctr"/>
            <a:r>
              <a:rPr lang="en-US" dirty="0"/>
              <a:t>The </a:t>
            </a:r>
            <a:r>
              <a:rPr lang="en-US" b="1" u="sng" dirty="0">
                <a:solidFill>
                  <a:srgbClr val="7030A0"/>
                </a:solidFill>
              </a:rPr>
              <a:t>SCALE</a:t>
            </a:r>
            <a:r>
              <a:rPr lang="en-US" dirty="0"/>
              <a:t> of physical objects</a:t>
            </a:r>
            <a:br>
              <a:rPr lang="en-US" dirty="0"/>
            </a:br>
            <a:r>
              <a:rPr lang="en-US" dirty="0"/>
              <a:t>How much do we know?</a:t>
            </a:r>
          </a:p>
        </p:txBody>
      </p:sp>
      <p:pic>
        <p:nvPicPr>
          <p:cNvPr id="4" name="Large to Small">
            <a:hlinkClick r:id="" action="ppaction://media"/>
            <a:extLst>
              <a:ext uri="{FF2B5EF4-FFF2-40B4-BE49-F238E27FC236}">
                <a16:creationId xmlns:a16="http://schemas.microsoft.com/office/drawing/2014/main" id="{8C0FD089-178E-5149-65E3-DEEDE02FE2B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27263" y="1825625"/>
            <a:ext cx="7735887" cy="4351338"/>
          </a:xfrm>
        </p:spPr>
      </p:pic>
      <p:pic>
        <p:nvPicPr>
          <p:cNvPr id="3" name="Picture 2">
            <a:extLst>
              <a:ext uri="{FF2B5EF4-FFF2-40B4-BE49-F238E27FC236}">
                <a16:creationId xmlns:a16="http://schemas.microsoft.com/office/drawing/2014/main" id="{61501C0E-0F09-386E-918C-8D37AE6050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38997" y="-8792"/>
            <a:ext cx="2353003" cy="476316"/>
          </a:xfrm>
          <a:prstGeom prst="rect">
            <a:avLst/>
          </a:prstGeom>
        </p:spPr>
      </p:pic>
      <p:sp>
        <p:nvSpPr>
          <p:cNvPr id="5" name="Date Placeholder 4">
            <a:extLst>
              <a:ext uri="{FF2B5EF4-FFF2-40B4-BE49-F238E27FC236}">
                <a16:creationId xmlns:a16="http://schemas.microsoft.com/office/drawing/2014/main" id="{4C50EC42-D6E3-A829-4447-1651680BBC4D}"/>
              </a:ext>
            </a:extLst>
          </p:cNvPr>
          <p:cNvSpPr>
            <a:spLocks noGrp="1"/>
          </p:cNvSpPr>
          <p:nvPr>
            <p:ph type="dt" sz="half" idx="10"/>
          </p:nvPr>
        </p:nvSpPr>
        <p:spPr/>
        <p:txBody>
          <a:bodyPr/>
          <a:lstStyle/>
          <a:p>
            <a:fld id="{8F75C2E2-3FCB-4210-AC0F-75DE9610E7D8}" type="datetime1">
              <a:rPr lang="en-US" smtClean="0"/>
              <a:t>12/8/2022</a:t>
            </a:fld>
            <a:endParaRPr lang="en-US"/>
          </a:p>
        </p:txBody>
      </p:sp>
      <p:sp>
        <p:nvSpPr>
          <p:cNvPr id="6" name="Slide Number Placeholder 5">
            <a:extLst>
              <a:ext uri="{FF2B5EF4-FFF2-40B4-BE49-F238E27FC236}">
                <a16:creationId xmlns:a16="http://schemas.microsoft.com/office/drawing/2014/main" id="{D6180ED8-BE37-2FC9-41F1-119B31908216}"/>
              </a:ext>
            </a:extLst>
          </p:cNvPr>
          <p:cNvSpPr>
            <a:spLocks noGrp="1"/>
          </p:cNvSpPr>
          <p:nvPr>
            <p:ph type="sldNum" sz="quarter" idx="12"/>
          </p:nvPr>
        </p:nvSpPr>
        <p:spPr/>
        <p:txBody>
          <a:bodyPr/>
          <a:lstStyle/>
          <a:p>
            <a:fld id="{2327D2E0-BE68-4FF3-897B-BAF18820FF5A}" type="slidenum">
              <a:rPr lang="en-US" smtClean="0"/>
              <a:t>5</a:t>
            </a:fld>
            <a:endParaRPr lang="en-US"/>
          </a:p>
        </p:txBody>
      </p:sp>
    </p:spTree>
    <p:extLst>
      <p:ext uri="{BB962C8B-B14F-4D97-AF65-F5344CB8AC3E}">
        <p14:creationId xmlns:p14="http://schemas.microsoft.com/office/powerpoint/2010/main" val="1226606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5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18DC9A9C-C2BA-AA96-7C45-42D0A5AFF4BB}"/>
              </a:ext>
            </a:extLst>
          </p:cNvPr>
          <p:cNvSpPr/>
          <p:nvPr/>
        </p:nvSpPr>
        <p:spPr>
          <a:xfrm>
            <a:off x="1117600" y="1690688"/>
            <a:ext cx="1998133" cy="265112"/>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5EE5ECBB-F484-FDFE-2F49-98CAC2A2ECC5}"/>
              </a:ext>
            </a:extLst>
          </p:cNvPr>
          <p:cNvSpPr/>
          <p:nvPr/>
        </p:nvSpPr>
        <p:spPr>
          <a:xfrm>
            <a:off x="1117599" y="2545822"/>
            <a:ext cx="3522134" cy="265112"/>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5089A350-0CA3-A9E1-5425-7BA7DFDB524F}"/>
              </a:ext>
            </a:extLst>
          </p:cNvPr>
          <p:cNvSpPr/>
          <p:nvPr/>
        </p:nvSpPr>
        <p:spPr>
          <a:xfrm>
            <a:off x="1117601" y="3242999"/>
            <a:ext cx="558800" cy="265112"/>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D89EC983-867C-5CB3-7A97-5E20B76A5879}"/>
              </a:ext>
            </a:extLst>
          </p:cNvPr>
          <p:cNvSpPr/>
          <p:nvPr/>
        </p:nvSpPr>
        <p:spPr>
          <a:xfrm>
            <a:off x="1134533" y="3934620"/>
            <a:ext cx="660399" cy="265112"/>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77F841B2-CB67-595C-E924-372FB11F69FF}"/>
              </a:ext>
            </a:extLst>
          </p:cNvPr>
          <p:cNvSpPr/>
          <p:nvPr/>
        </p:nvSpPr>
        <p:spPr>
          <a:xfrm>
            <a:off x="1134533" y="4493685"/>
            <a:ext cx="558800" cy="265112"/>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360AD01E-4B17-77FE-1762-0F6EF8CF7198}"/>
              </a:ext>
            </a:extLst>
          </p:cNvPr>
          <p:cNvSpPr/>
          <p:nvPr/>
        </p:nvSpPr>
        <p:spPr>
          <a:xfrm>
            <a:off x="6366935" y="1712120"/>
            <a:ext cx="558800" cy="265112"/>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255FC3A1-AF3A-C7CD-4125-F5CAB8CA54C2}"/>
              </a:ext>
            </a:extLst>
          </p:cNvPr>
          <p:cNvSpPr/>
          <p:nvPr/>
        </p:nvSpPr>
        <p:spPr>
          <a:xfrm>
            <a:off x="6366935" y="2883695"/>
            <a:ext cx="558800" cy="265112"/>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E346A638-9384-3BE8-3DEE-F44A31D61F3A}"/>
              </a:ext>
            </a:extLst>
          </p:cNvPr>
          <p:cNvSpPr/>
          <p:nvPr/>
        </p:nvSpPr>
        <p:spPr>
          <a:xfrm>
            <a:off x="6366935" y="3576638"/>
            <a:ext cx="558800" cy="265112"/>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70469A91-3867-DA02-71A4-A09044E14A07}"/>
              </a:ext>
            </a:extLst>
          </p:cNvPr>
          <p:cNvSpPr/>
          <p:nvPr/>
        </p:nvSpPr>
        <p:spPr>
          <a:xfrm>
            <a:off x="6366935" y="5013324"/>
            <a:ext cx="558800" cy="265112"/>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DDC8CE-57CE-C724-6ED6-2990BD8A25A2}"/>
              </a:ext>
            </a:extLst>
          </p:cNvPr>
          <p:cNvSpPr>
            <a:spLocks noGrp="1"/>
          </p:cNvSpPr>
          <p:nvPr>
            <p:ph type="title"/>
          </p:nvPr>
        </p:nvSpPr>
        <p:spPr/>
        <p:txBody>
          <a:bodyPr/>
          <a:lstStyle/>
          <a:p>
            <a:pPr algn="ctr"/>
            <a:r>
              <a:rPr lang="en-US" b="1" dirty="0">
                <a:solidFill>
                  <a:srgbClr val="FF0000"/>
                </a:solidFill>
              </a:rPr>
              <a:t>Quantum</a:t>
            </a:r>
            <a:r>
              <a:rPr lang="en-US" dirty="0"/>
              <a:t> Timeline</a:t>
            </a:r>
          </a:p>
        </p:txBody>
      </p:sp>
      <p:sp>
        <p:nvSpPr>
          <p:cNvPr id="3" name="Content Placeholder 2">
            <a:extLst>
              <a:ext uri="{FF2B5EF4-FFF2-40B4-BE49-F238E27FC236}">
                <a16:creationId xmlns:a16="http://schemas.microsoft.com/office/drawing/2014/main" id="{4093D63E-5AE1-DDF3-28F2-7F7423E094AF}"/>
              </a:ext>
            </a:extLst>
          </p:cNvPr>
          <p:cNvSpPr>
            <a:spLocks noGrp="1"/>
          </p:cNvSpPr>
          <p:nvPr>
            <p:ph idx="1"/>
          </p:nvPr>
        </p:nvSpPr>
        <p:spPr>
          <a:xfrm>
            <a:off x="838200" y="1690688"/>
            <a:ext cx="4986867" cy="4351338"/>
          </a:xfrm>
        </p:spPr>
        <p:txBody>
          <a:bodyPr>
            <a:normAutofit fontScale="62500" lnSpcReduction="20000"/>
          </a:bodyPr>
          <a:lstStyle/>
          <a:p>
            <a:r>
              <a:rPr lang="en-US" b="1" dirty="0">
                <a:solidFill>
                  <a:srgbClr val="0070C0"/>
                </a:solidFill>
              </a:rPr>
              <a:t>End of 19th Century</a:t>
            </a:r>
          </a:p>
          <a:p>
            <a:pPr marL="457200" lvl="1" indent="0">
              <a:buNone/>
            </a:pPr>
            <a:r>
              <a:rPr lang="en-US" dirty="0"/>
              <a:t>General consensus that all important laws of physics are discovered; remaining work is essentially “housekeeping”</a:t>
            </a:r>
          </a:p>
          <a:p>
            <a:r>
              <a:rPr lang="en-US" b="1" u="sng" dirty="0">
                <a:solidFill>
                  <a:srgbClr val="FF0000"/>
                </a:solidFill>
              </a:rPr>
              <a:t>1920's: Birth of Quantum Mechanics</a:t>
            </a:r>
          </a:p>
          <a:p>
            <a:pPr marL="457200" lvl="1" indent="0">
              <a:buNone/>
            </a:pPr>
            <a:r>
              <a:rPr lang="en-US" dirty="0"/>
              <a:t>Werner Heisenberg, Max Born, Albert Einstein, Erwin Schrödinger, Niels Bohr...</a:t>
            </a:r>
          </a:p>
          <a:p>
            <a:r>
              <a:rPr lang="en-US" b="1" dirty="0">
                <a:solidFill>
                  <a:srgbClr val="0070C0"/>
                </a:solidFill>
              </a:rPr>
              <a:t>1927</a:t>
            </a:r>
          </a:p>
          <a:p>
            <a:pPr marL="457200" lvl="1" indent="0">
              <a:buNone/>
            </a:pPr>
            <a:r>
              <a:rPr lang="en-US" dirty="0"/>
              <a:t>Fifth Solvay International Conference on Electrons and Photons</a:t>
            </a:r>
          </a:p>
          <a:p>
            <a:r>
              <a:rPr lang="en-US" b="1" dirty="0">
                <a:solidFill>
                  <a:srgbClr val="0070C0"/>
                </a:solidFill>
              </a:rPr>
              <a:t>1940’s</a:t>
            </a:r>
          </a:p>
          <a:p>
            <a:pPr marL="457200" lvl="1" indent="0">
              <a:buNone/>
            </a:pPr>
            <a:r>
              <a:rPr lang="en-US" dirty="0"/>
              <a:t>Birth of computer science (Alan Turing, Alonzo Church)</a:t>
            </a:r>
          </a:p>
          <a:p>
            <a:r>
              <a:rPr lang="en-US" b="1" dirty="0">
                <a:solidFill>
                  <a:srgbClr val="0070C0"/>
                </a:solidFill>
              </a:rPr>
              <a:t>1982</a:t>
            </a:r>
          </a:p>
          <a:p>
            <a:pPr marL="457200" lvl="1" indent="0">
              <a:buNone/>
            </a:pPr>
            <a:r>
              <a:rPr lang="en-US" dirty="0"/>
              <a:t>Richard Feynman points out the intrinsic difficulties in making predictions on quantum systems (‘simulating quantum systems”); he suggests that building computers based on quantum mechanics could solve this problem.</a:t>
            </a:r>
          </a:p>
        </p:txBody>
      </p:sp>
      <p:sp>
        <p:nvSpPr>
          <p:cNvPr id="4" name="Content Placeholder 2">
            <a:extLst>
              <a:ext uri="{FF2B5EF4-FFF2-40B4-BE49-F238E27FC236}">
                <a16:creationId xmlns:a16="http://schemas.microsoft.com/office/drawing/2014/main" id="{0A5E561F-60DD-87FD-B28B-14482C6BCAFB}"/>
              </a:ext>
            </a:extLst>
          </p:cNvPr>
          <p:cNvSpPr txBox="1">
            <a:spLocks/>
          </p:cNvSpPr>
          <p:nvPr/>
        </p:nvSpPr>
        <p:spPr>
          <a:xfrm>
            <a:off x="6096000" y="1690688"/>
            <a:ext cx="52578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dirty="0">
                <a:solidFill>
                  <a:srgbClr val="0070C0"/>
                </a:solidFill>
              </a:rPr>
              <a:t>1996</a:t>
            </a:r>
          </a:p>
          <a:p>
            <a:pPr marL="457200" lvl="1" indent="0">
              <a:buFont typeface="Arial" panose="020B0604020202020204" pitchFamily="34" charset="0"/>
              <a:buNone/>
            </a:pPr>
            <a:r>
              <a:rPr lang="en-US" sz="1800" dirty="0"/>
              <a:t>Discovery of a wide class of quantum error-correcting codes (CSS codes) by Robert </a:t>
            </a:r>
            <a:r>
              <a:rPr lang="en-US" sz="1800" dirty="0" err="1"/>
              <a:t>Calderbank</a:t>
            </a:r>
            <a:r>
              <a:rPr lang="en-US" sz="1800" dirty="0"/>
              <a:t> and Peter Shor, and Andrew </a:t>
            </a:r>
            <a:r>
              <a:rPr lang="en-US" sz="1800" dirty="0" err="1"/>
              <a:t>Steane</a:t>
            </a:r>
            <a:r>
              <a:rPr lang="en-US" sz="1800" dirty="0"/>
              <a:t>.</a:t>
            </a:r>
          </a:p>
          <a:p>
            <a:r>
              <a:rPr lang="en-US" sz="1800" b="1" dirty="0">
                <a:solidFill>
                  <a:srgbClr val="0070C0"/>
                </a:solidFill>
              </a:rPr>
              <a:t>2001</a:t>
            </a:r>
          </a:p>
          <a:p>
            <a:pPr marL="457200" lvl="1" indent="0">
              <a:buFont typeface="Arial" panose="020B0604020202020204" pitchFamily="34" charset="0"/>
              <a:buNone/>
            </a:pPr>
            <a:r>
              <a:rPr lang="en-US" sz="1800" dirty="0"/>
              <a:t>First quantum factoring (15=3x5)</a:t>
            </a:r>
          </a:p>
          <a:p>
            <a:r>
              <a:rPr lang="en-US" sz="1800" b="1" dirty="0">
                <a:solidFill>
                  <a:srgbClr val="0070C0"/>
                </a:solidFill>
              </a:rPr>
              <a:t>2011</a:t>
            </a:r>
          </a:p>
          <a:p>
            <a:pPr marL="457200" lvl="1" indent="0">
              <a:buFont typeface="Arial" panose="020B0604020202020204" pitchFamily="34" charset="0"/>
              <a:buNone/>
            </a:pPr>
            <a:r>
              <a:rPr lang="en-US" sz="1800" dirty="0"/>
              <a:t>D-Wave announces a quantum annealing device, called D-Wave One. This is the first commercially available quantum computing device (but not a universal quantum computer)</a:t>
            </a:r>
          </a:p>
          <a:p>
            <a:r>
              <a:rPr lang="en-US" sz="1800" b="1" dirty="0">
                <a:solidFill>
                  <a:srgbClr val="0070C0"/>
                </a:solidFill>
              </a:rPr>
              <a:t>2019</a:t>
            </a:r>
          </a:p>
          <a:p>
            <a:pPr marL="457200" lvl="1" indent="0">
              <a:buFont typeface="Arial" panose="020B0604020202020204" pitchFamily="34" charset="0"/>
              <a:buNone/>
            </a:pPr>
            <a:r>
              <a:rPr lang="en-US" sz="1800" dirty="0"/>
              <a:t>Google announces Quantum Supremacy</a:t>
            </a:r>
          </a:p>
          <a:p>
            <a:endParaRPr lang="en-US" dirty="0"/>
          </a:p>
        </p:txBody>
      </p:sp>
      <p:pic>
        <p:nvPicPr>
          <p:cNvPr id="14" name="Picture 13">
            <a:extLst>
              <a:ext uri="{FF2B5EF4-FFF2-40B4-BE49-F238E27FC236}">
                <a16:creationId xmlns:a16="http://schemas.microsoft.com/office/drawing/2014/main" id="{6BE102AF-1D63-7A4B-CE13-C1D6FE27B5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8997" y="-8792"/>
            <a:ext cx="2353003" cy="476316"/>
          </a:xfrm>
          <a:prstGeom prst="rect">
            <a:avLst/>
          </a:prstGeom>
        </p:spPr>
      </p:pic>
      <p:sp>
        <p:nvSpPr>
          <p:cNvPr id="15" name="Date Placeholder 14">
            <a:extLst>
              <a:ext uri="{FF2B5EF4-FFF2-40B4-BE49-F238E27FC236}">
                <a16:creationId xmlns:a16="http://schemas.microsoft.com/office/drawing/2014/main" id="{EFDFB6AB-1614-86FC-A38F-E6C8FD702166}"/>
              </a:ext>
            </a:extLst>
          </p:cNvPr>
          <p:cNvSpPr>
            <a:spLocks noGrp="1"/>
          </p:cNvSpPr>
          <p:nvPr>
            <p:ph type="dt" sz="half" idx="10"/>
          </p:nvPr>
        </p:nvSpPr>
        <p:spPr/>
        <p:txBody>
          <a:bodyPr/>
          <a:lstStyle/>
          <a:p>
            <a:fld id="{92D6C84C-3D62-4F11-8F57-772B9E3A6BDA}" type="datetime1">
              <a:rPr lang="en-US" smtClean="0"/>
              <a:t>12/8/2022</a:t>
            </a:fld>
            <a:endParaRPr lang="en-US"/>
          </a:p>
        </p:txBody>
      </p:sp>
      <p:sp>
        <p:nvSpPr>
          <p:cNvPr id="16" name="Slide Number Placeholder 15">
            <a:extLst>
              <a:ext uri="{FF2B5EF4-FFF2-40B4-BE49-F238E27FC236}">
                <a16:creationId xmlns:a16="http://schemas.microsoft.com/office/drawing/2014/main" id="{97BDC88D-725F-D718-D055-3DA4935607DB}"/>
              </a:ext>
            </a:extLst>
          </p:cNvPr>
          <p:cNvSpPr>
            <a:spLocks noGrp="1"/>
          </p:cNvSpPr>
          <p:nvPr>
            <p:ph type="sldNum" sz="quarter" idx="12"/>
          </p:nvPr>
        </p:nvSpPr>
        <p:spPr/>
        <p:txBody>
          <a:bodyPr/>
          <a:lstStyle/>
          <a:p>
            <a:fld id="{2327D2E0-BE68-4FF3-897B-BAF18820FF5A}" type="slidenum">
              <a:rPr lang="en-US" smtClean="0"/>
              <a:t>6</a:t>
            </a:fld>
            <a:endParaRPr lang="en-US"/>
          </a:p>
        </p:txBody>
      </p:sp>
    </p:spTree>
    <p:extLst>
      <p:ext uri="{BB962C8B-B14F-4D97-AF65-F5344CB8AC3E}">
        <p14:creationId xmlns:p14="http://schemas.microsoft.com/office/powerpoint/2010/main" val="27344920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9B4063F-AADE-097F-5527-63B8F7FD4719}"/>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6408127" y="2043111"/>
            <a:ext cx="5429250" cy="2771775"/>
          </a:xfrm>
        </p:spPr>
      </p:pic>
      <p:pic>
        <p:nvPicPr>
          <p:cNvPr id="7" name="Picture 6">
            <a:extLst>
              <a:ext uri="{FF2B5EF4-FFF2-40B4-BE49-F238E27FC236}">
                <a16:creationId xmlns:a16="http://schemas.microsoft.com/office/drawing/2014/main" id="{9BA0964A-62C1-B845-086C-8495823520AC}"/>
              </a:ext>
            </a:extLst>
          </p:cNvPr>
          <p:cNvPicPr>
            <a:picLocks noChangeAspect="1"/>
          </p:cNvPicPr>
          <p:nvPr/>
        </p:nvPicPr>
        <p:blipFill>
          <a:blip r:embed="rId4"/>
          <a:stretch>
            <a:fillRect/>
          </a:stretch>
        </p:blipFill>
        <p:spPr>
          <a:xfrm>
            <a:off x="465993" y="814385"/>
            <a:ext cx="6303839" cy="5229225"/>
          </a:xfrm>
          <a:prstGeom prst="rect">
            <a:avLst/>
          </a:prstGeom>
        </p:spPr>
      </p:pic>
      <p:pic>
        <p:nvPicPr>
          <p:cNvPr id="2" name="Picture 1">
            <a:extLst>
              <a:ext uri="{FF2B5EF4-FFF2-40B4-BE49-F238E27FC236}">
                <a16:creationId xmlns:a16="http://schemas.microsoft.com/office/drawing/2014/main" id="{94473BBB-3DDB-6959-7B04-9BB503DC59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38997" y="-8792"/>
            <a:ext cx="2353003" cy="476316"/>
          </a:xfrm>
          <a:prstGeom prst="rect">
            <a:avLst/>
          </a:prstGeom>
        </p:spPr>
      </p:pic>
      <p:sp>
        <p:nvSpPr>
          <p:cNvPr id="3" name="Date Placeholder 2">
            <a:extLst>
              <a:ext uri="{FF2B5EF4-FFF2-40B4-BE49-F238E27FC236}">
                <a16:creationId xmlns:a16="http://schemas.microsoft.com/office/drawing/2014/main" id="{D0ADC117-30F1-528D-8493-B843FF85D97C}"/>
              </a:ext>
            </a:extLst>
          </p:cNvPr>
          <p:cNvSpPr>
            <a:spLocks noGrp="1"/>
          </p:cNvSpPr>
          <p:nvPr>
            <p:ph type="dt" sz="half" idx="10"/>
          </p:nvPr>
        </p:nvSpPr>
        <p:spPr/>
        <p:txBody>
          <a:bodyPr/>
          <a:lstStyle/>
          <a:p>
            <a:fld id="{FD442C01-5323-4D26-AC32-35DB98B4663A}" type="datetime1">
              <a:rPr lang="en-US" smtClean="0"/>
              <a:t>12/8/2022</a:t>
            </a:fld>
            <a:endParaRPr lang="en-US"/>
          </a:p>
        </p:txBody>
      </p:sp>
      <p:sp>
        <p:nvSpPr>
          <p:cNvPr id="4" name="Slide Number Placeholder 3">
            <a:extLst>
              <a:ext uri="{FF2B5EF4-FFF2-40B4-BE49-F238E27FC236}">
                <a16:creationId xmlns:a16="http://schemas.microsoft.com/office/drawing/2014/main" id="{CD8D21AD-A530-C7A1-43FA-9B878D249652}"/>
              </a:ext>
            </a:extLst>
          </p:cNvPr>
          <p:cNvSpPr>
            <a:spLocks noGrp="1"/>
          </p:cNvSpPr>
          <p:nvPr>
            <p:ph type="sldNum" sz="quarter" idx="12"/>
          </p:nvPr>
        </p:nvSpPr>
        <p:spPr/>
        <p:txBody>
          <a:bodyPr/>
          <a:lstStyle/>
          <a:p>
            <a:fld id="{2327D2E0-BE68-4FF3-897B-BAF18820FF5A}" type="slidenum">
              <a:rPr lang="en-US" smtClean="0"/>
              <a:t>7</a:t>
            </a:fld>
            <a:endParaRPr lang="en-US"/>
          </a:p>
        </p:txBody>
      </p:sp>
    </p:spTree>
    <p:extLst>
      <p:ext uri="{BB962C8B-B14F-4D97-AF65-F5344CB8AC3E}">
        <p14:creationId xmlns:p14="http://schemas.microsoft.com/office/powerpoint/2010/main" val="12476567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3F53C-A6DD-AFDA-7538-34B22E9C0BFB}"/>
              </a:ext>
            </a:extLst>
          </p:cNvPr>
          <p:cNvSpPr>
            <a:spLocks noGrp="1"/>
          </p:cNvSpPr>
          <p:nvPr>
            <p:ph type="title"/>
          </p:nvPr>
        </p:nvSpPr>
        <p:spPr/>
        <p:txBody>
          <a:bodyPr/>
          <a:lstStyle/>
          <a:p>
            <a:pPr algn="ctr"/>
            <a:r>
              <a:rPr lang="en-US" b="1" dirty="0">
                <a:solidFill>
                  <a:schemeClr val="accent2">
                    <a:lumMod val="75000"/>
                  </a:schemeClr>
                </a:solidFill>
              </a:rPr>
              <a:t>ATOMS</a:t>
            </a:r>
            <a:r>
              <a:rPr lang="en-US" dirty="0"/>
              <a:t> and their </a:t>
            </a:r>
            <a:r>
              <a:rPr lang="en-US" b="1" dirty="0">
                <a:solidFill>
                  <a:schemeClr val="accent6">
                    <a:lumMod val="75000"/>
                  </a:schemeClr>
                </a:solidFill>
              </a:rPr>
              <a:t>REPRESENTATION…</a:t>
            </a:r>
          </a:p>
        </p:txBody>
      </p:sp>
      <p:pic>
        <p:nvPicPr>
          <p:cNvPr id="4" name="Atomic Model">
            <a:hlinkClick r:id="" action="ppaction://media"/>
            <a:extLst>
              <a:ext uri="{FF2B5EF4-FFF2-40B4-BE49-F238E27FC236}">
                <a16:creationId xmlns:a16="http://schemas.microsoft.com/office/drawing/2014/main" id="{93AB1868-D71F-4B8A-86DB-28089E15AF8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99247" y="1491422"/>
            <a:ext cx="8193505" cy="4575836"/>
          </a:xfrm>
          <a:prstGeom prst="rect">
            <a:avLst/>
          </a:prstGeom>
        </p:spPr>
      </p:pic>
      <p:pic>
        <p:nvPicPr>
          <p:cNvPr id="3" name="Picture 2">
            <a:extLst>
              <a:ext uri="{FF2B5EF4-FFF2-40B4-BE49-F238E27FC236}">
                <a16:creationId xmlns:a16="http://schemas.microsoft.com/office/drawing/2014/main" id="{C414CFC7-D219-2E69-3D73-88B31A4BB5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38997" y="-8792"/>
            <a:ext cx="2353003" cy="476316"/>
          </a:xfrm>
          <a:prstGeom prst="rect">
            <a:avLst/>
          </a:prstGeom>
        </p:spPr>
      </p:pic>
      <p:sp>
        <p:nvSpPr>
          <p:cNvPr id="5" name="Date Placeholder 4">
            <a:extLst>
              <a:ext uri="{FF2B5EF4-FFF2-40B4-BE49-F238E27FC236}">
                <a16:creationId xmlns:a16="http://schemas.microsoft.com/office/drawing/2014/main" id="{22DC1655-3297-646F-B43E-495CD4D5608F}"/>
              </a:ext>
            </a:extLst>
          </p:cNvPr>
          <p:cNvSpPr>
            <a:spLocks noGrp="1"/>
          </p:cNvSpPr>
          <p:nvPr>
            <p:ph type="dt" sz="half" idx="10"/>
          </p:nvPr>
        </p:nvSpPr>
        <p:spPr/>
        <p:txBody>
          <a:bodyPr/>
          <a:lstStyle/>
          <a:p>
            <a:fld id="{A7B8BE41-C28B-4E98-896B-519AB60CB3AB}" type="datetime1">
              <a:rPr lang="en-US" smtClean="0"/>
              <a:t>12/8/2022</a:t>
            </a:fld>
            <a:endParaRPr lang="en-US"/>
          </a:p>
        </p:txBody>
      </p:sp>
      <p:sp>
        <p:nvSpPr>
          <p:cNvPr id="6" name="Slide Number Placeholder 5">
            <a:extLst>
              <a:ext uri="{FF2B5EF4-FFF2-40B4-BE49-F238E27FC236}">
                <a16:creationId xmlns:a16="http://schemas.microsoft.com/office/drawing/2014/main" id="{160EF618-BDDE-EC23-5B9D-A2A0D592F8A6}"/>
              </a:ext>
            </a:extLst>
          </p:cNvPr>
          <p:cNvSpPr>
            <a:spLocks noGrp="1"/>
          </p:cNvSpPr>
          <p:nvPr>
            <p:ph type="sldNum" sz="quarter" idx="12"/>
          </p:nvPr>
        </p:nvSpPr>
        <p:spPr/>
        <p:txBody>
          <a:bodyPr/>
          <a:lstStyle/>
          <a:p>
            <a:fld id="{2327D2E0-BE68-4FF3-897B-BAF18820FF5A}" type="slidenum">
              <a:rPr lang="en-US" smtClean="0"/>
              <a:t>8</a:t>
            </a:fld>
            <a:endParaRPr lang="en-US"/>
          </a:p>
        </p:txBody>
      </p:sp>
    </p:spTree>
    <p:extLst>
      <p:ext uri="{BB962C8B-B14F-4D97-AF65-F5344CB8AC3E}">
        <p14:creationId xmlns:p14="http://schemas.microsoft.com/office/powerpoint/2010/main" val="3988001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1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454BC-F723-0174-915F-2FAFBB151983}"/>
              </a:ext>
            </a:extLst>
          </p:cNvPr>
          <p:cNvSpPr>
            <a:spLocks noGrp="1"/>
          </p:cNvSpPr>
          <p:nvPr>
            <p:ph type="title"/>
          </p:nvPr>
        </p:nvSpPr>
        <p:spPr/>
        <p:txBody>
          <a:bodyPr/>
          <a:lstStyle/>
          <a:p>
            <a:pPr algn="ctr"/>
            <a:r>
              <a:rPr lang="en-US" dirty="0"/>
              <a:t>Isn’t it a representation like this?</a:t>
            </a:r>
          </a:p>
        </p:txBody>
      </p:sp>
      <p:pic>
        <p:nvPicPr>
          <p:cNvPr id="4" name="Solar system">
            <a:hlinkClick r:id="" action="ppaction://media"/>
            <a:extLst>
              <a:ext uri="{FF2B5EF4-FFF2-40B4-BE49-F238E27FC236}">
                <a16:creationId xmlns:a16="http://schemas.microsoft.com/office/drawing/2014/main" id="{CD94EBE7-6812-0B59-C7C9-F77089B667AB}"/>
              </a:ext>
            </a:extLst>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4"/>
          <a:srcRect b="9525"/>
          <a:stretch/>
        </p:blipFill>
        <p:spPr>
          <a:xfrm>
            <a:off x="838200" y="1483896"/>
            <a:ext cx="10515600" cy="4531894"/>
          </a:xfrm>
        </p:spPr>
      </p:pic>
      <p:pic>
        <p:nvPicPr>
          <p:cNvPr id="5" name="Picture 4">
            <a:extLst>
              <a:ext uri="{FF2B5EF4-FFF2-40B4-BE49-F238E27FC236}">
                <a16:creationId xmlns:a16="http://schemas.microsoft.com/office/drawing/2014/main" id="{C97E539F-48C4-1CB1-57CF-90214BF3F440}"/>
              </a:ext>
            </a:extLst>
          </p:cNvPr>
          <p:cNvPicPr>
            <a:picLocks/>
          </p:cNvPicPr>
          <p:nvPr/>
        </p:nvPicPr>
        <p:blipFill>
          <a:blip r:embed="rId5"/>
          <a:stretch>
            <a:fillRect/>
          </a:stretch>
        </p:blipFill>
        <p:spPr>
          <a:xfrm>
            <a:off x="9850784" y="-8792"/>
            <a:ext cx="2350008" cy="475488"/>
          </a:xfrm>
          <a:prstGeom prst="rect">
            <a:avLst/>
          </a:prstGeom>
        </p:spPr>
      </p:pic>
      <p:sp>
        <p:nvSpPr>
          <p:cNvPr id="6" name="Date Placeholder 5">
            <a:extLst>
              <a:ext uri="{FF2B5EF4-FFF2-40B4-BE49-F238E27FC236}">
                <a16:creationId xmlns:a16="http://schemas.microsoft.com/office/drawing/2014/main" id="{F8168321-8B1A-42B0-8330-5797754F9E4E}"/>
              </a:ext>
            </a:extLst>
          </p:cNvPr>
          <p:cNvSpPr>
            <a:spLocks noGrp="1"/>
          </p:cNvSpPr>
          <p:nvPr>
            <p:ph type="dt" sz="half" idx="10"/>
          </p:nvPr>
        </p:nvSpPr>
        <p:spPr/>
        <p:txBody>
          <a:bodyPr/>
          <a:lstStyle/>
          <a:p>
            <a:fld id="{BE85DF52-0336-4590-AA1A-5730CA6F2F11}" type="datetime1">
              <a:rPr lang="en-US" smtClean="0"/>
              <a:t>12/8/2022</a:t>
            </a:fld>
            <a:endParaRPr lang="en-US"/>
          </a:p>
        </p:txBody>
      </p:sp>
      <p:sp>
        <p:nvSpPr>
          <p:cNvPr id="7" name="Slide Number Placeholder 6">
            <a:extLst>
              <a:ext uri="{FF2B5EF4-FFF2-40B4-BE49-F238E27FC236}">
                <a16:creationId xmlns:a16="http://schemas.microsoft.com/office/drawing/2014/main" id="{329917E7-C8C9-C76A-E671-8B1B6E413C44}"/>
              </a:ext>
            </a:extLst>
          </p:cNvPr>
          <p:cNvSpPr>
            <a:spLocks noGrp="1"/>
          </p:cNvSpPr>
          <p:nvPr>
            <p:ph type="sldNum" sz="quarter" idx="12"/>
          </p:nvPr>
        </p:nvSpPr>
        <p:spPr/>
        <p:txBody>
          <a:bodyPr/>
          <a:lstStyle/>
          <a:p>
            <a:fld id="{2327D2E0-BE68-4FF3-897B-BAF18820FF5A}" type="slidenum">
              <a:rPr lang="en-US" smtClean="0"/>
              <a:t>9</a:t>
            </a:fld>
            <a:endParaRPr lang="en-US"/>
          </a:p>
        </p:txBody>
      </p:sp>
    </p:spTree>
    <p:extLst>
      <p:ext uri="{BB962C8B-B14F-4D97-AF65-F5344CB8AC3E}">
        <p14:creationId xmlns:p14="http://schemas.microsoft.com/office/powerpoint/2010/main" val="3028876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3212</TotalTime>
  <Words>1099</Words>
  <Application>Microsoft Office PowerPoint</Application>
  <PresentationFormat>Widescreen</PresentationFormat>
  <Paragraphs>176</Paragraphs>
  <Slides>22</Slides>
  <Notes>2</Notes>
  <HiddenSlides>0</HiddenSlides>
  <MMClips>8</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22</vt:i4>
      </vt:variant>
    </vt:vector>
  </HeadingPairs>
  <TitlesOfParts>
    <vt:vector size="33" baseType="lpstr">
      <vt:lpstr>Arial</vt:lpstr>
      <vt:lpstr>Calibri</vt:lpstr>
      <vt:lpstr>Calibri Light</vt:lpstr>
      <vt:lpstr>Franklin Gothic Book (Body)</vt:lpstr>
      <vt:lpstr>Gabriola</vt:lpstr>
      <vt:lpstr>Georgia</vt:lpstr>
      <vt:lpstr>Poppins</vt:lpstr>
      <vt:lpstr>Segoe UI</vt:lpstr>
      <vt:lpstr>Segoe UI Historic</vt:lpstr>
      <vt:lpstr>urw-din</vt:lpstr>
      <vt:lpstr>Office Theme</vt:lpstr>
      <vt:lpstr>Quantum Computing Touching the Basics!</vt:lpstr>
      <vt:lpstr>PowerPoint Presentation</vt:lpstr>
      <vt:lpstr>“To unlock the secrets of the UNIVERSE one must think in terms of Energy, Frequency &amp; Vibration”   Nikola Tesla</vt:lpstr>
      <vt:lpstr>The world from Newton’s glasses (Classical Mechanics)</vt:lpstr>
      <vt:lpstr>The SCALE of physical objects How much do we know?</vt:lpstr>
      <vt:lpstr>Quantum Timeline</vt:lpstr>
      <vt:lpstr>PowerPoint Presentation</vt:lpstr>
      <vt:lpstr>ATOMS and their REPRESENTATION…</vt:lpstr>
      <vt:lpstr>Isn’t it a representation like this?</vt:lpstr>
      <vt:lpstr>But wait – Is it complete? Well ‘NO’</vt:lpstr>
      <vt:lpstr>So how do atoms ‘REALLY’ look like?</vt:lpstr>
      <vt:lpstr>Classical vs Quantum – A war far from over!</vt:lpstr>
      <vt:lpstr>Bit vs Qubit Maze</vt:lpstr>
      <vt:lpstr>Qubit – The ‘Qu’antum Bit</vt:lpstr>
      <vt:lpstr>Quantum Superposition</vt:lpstr>
      <vt:lpstr>PowerPoint Presentation</vt:lpstr>
      <vt:lpstr>Quantum Decoherence (Inconsistence)</vt:lpstr>
      <vt:lpstr>Quantum Entanglement</vt:lpstr>
      <vt:lpstr>PowerPoint Presentation</vt:lpstr>
      <vt:lpstr>Cartoon Representation of Entanglement!</vt:lpstr>
      <vt:lpstr>Quantum Supremacy</vt:lpstr>
      <vt:lpstr>“The important thing is NEVER stop questioning! Curiosity has its own reason for Existence…”   Albert Einstein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Quantum Computing - </dc:title>
  <dc:creator>saomya chaudhury</dc:creator>
  <cp:lastModifiedBy>saomya chaudhury</cp:lastModifiedBy>
  <cp:revision>38</cp:revision>
  <dcterms:created xsi:type="dcterms:W3CDTF">2022-09-28T18:51:57Z</dcterms:created>
  <dcterms:modified xsi:type="dcterms:W3CDTF">2022-12-08T14:41:01Z</dcterms:modified>
</cp:coreProperties>
</file>