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90" r:id="rId3"/>
    <p:sldId id="312" r:id="rId4"/>
    <p:sldId id="293" r:id="rId5"/>
    <p:sldId id="294" r:id="rId6"/>
    <p:sldId id="295" r:id="rId7"/>
    <p:sldId id="296" r:id="rId8"/>
    <p:sldId id="298" r:id="rId9"/>
    <p:sldId id="300" r:id="rId10"/>
    <p:sldId id="301" r:id="rId11"/>
    <p:sldId id="311" r:id="rId12"/>
    <p:sldId id="310" r:id="rId13"/>
    <p:sldId id="297" r:id="rId14"/>
    <p:sldId id="299" r:id="rId15"/>
    <p:sldId id="302" r:id="rId16"/>
    <p:sldId id="303" r:id="rId17"/>
    <p:sldId id="304" r:id="rId18"/>
    <p:sldId id="305" r:id="rId19"/>
    <p:sldId id="306" r:id="rId20"/>
    <p:sldId id="307" r:id="rId21"/>
    <p:sldId id="308" r:id="rId22"/>
  </p:sldIdLst>
  <p:sldSz cx="11430000" cy="6858000"/>
  <p:notesSz cx="6858000" cy="11430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84E89-91B1-9A41-5E5E-C215EC3DC0E7}" v="191" dt="2022-09-09T11:10:08.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8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730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573088"/>
          </a:xfrm>
          <a:prstGeom prst="rect">
            <a:avLst/>
          </a:prstGeom>
        </p:spPr>
        <p:txBody>
          <a:bodyPr vert="horz" lIns="91440" tIns="45720" rIns="91440" bIns="45720" rtlCol="0"/>
          <a:lstStyle>
            <a:lvl1pPr algn="r">
              <a:defRPr sz="1200"/>
            </a:lvl1pPr>
          </a:lstStyle>
          <a:p>
            <a:fld id="{CC67ED83-4347-4F62-946C-89E7DDD29F13}" type="datetimeFigureOut">
              <a:t>1/12/2023</a:t>
            </a:fld>
            <a:endParaRPr lang="en-US"/>
          </a:p>
        </p:txBody>
      </p:sp>
      <p:sp>
        <p:nvSpPr>
          <p:cNvPr id="4" name="Slide Image Placeholder 3"/>
          <p:cNvSpPr>
            <a:spLocks noGrp="1" noRot="1" noChangeAspect="1"/>
          </p:cNvSpPr>
          <p:nvPr>
            <p:ph type="sldImg" idx="2"/>
          </p:nvPr>
        </p:nvSpPr>
        <p:spPr>
          <a:xfrm>
            <a:off x="214313" y="1428750"/>
            <a:ext cx="6429375" cy="3857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500688"/>
            <a:ext cx="5486400" cy="45005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56913"/>
            <a:ext cx="2971800" cy="5730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0856913"/>
            <a:ext cx="2971800" cy="573087"/>
          </a:xfrm>
          <a:prstGeom prst="rect">
            <a:avLst/>
          </a:prstGeom>
        </p:spPr>
        <p:txBody>
          <a:bodyPr vert="horz" lIns="91440" tIns="45720" rIns="91440" bIns="45720" rtlCol="0" anchor="b"/>
          <a:lstStyle>
            <a:lvl1pPr algn="r">
              <a:defRPr sz="1200"/>
            </a:lvl1pPr>
          </a:lstStyle>
          <a:p>
            <a:fld id="{44CD34B9-31E7-4E00-8A13-4C9530AEEE3F}" type="slidenum">
              <a:t>‹#›</a:t>
            </a:fld>
            <a:endParaRPr lang="en-US"/>
          </a:p>
        </p:txBody>
      </p:sp>
    </p:spTree>
    <p:extLst>
      <p:ext uri="{BB962C8B-B14F-4D97-AF65-F5344CB8AC3E}">
        <p14:creationId xmlns:p14="http://schemas.microsoft.com/office/powerpoint/2010/main" val="363100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5749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6127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7468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54509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745870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94938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340861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87382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20312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50985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529593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593499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419307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63929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57917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81974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22363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5768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76443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84069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5.jpeg"/><Relationship Id="rId7" Type="http://schemas.openxmlformats.org/officeDocument/2006/relationships/image" Target="../media/image19.sv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sv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sv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jpe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4F5F6"/>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114675" y="6153150"/>
            <a:ext cx="8318197" cy="707854"/>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1430000" cy="6858000"/>
          </a:xfrm>
          <a:prstGeom prst="rect">
            <a:avLst/>
          </a:prstGeom>
        </p:spPr>
      </p:pic>
      <p:pic>
        <p:nvPicPr>
          <p:cNvPr id="4" name="Image 2" descr="preencoded.png"/>
          <p:cNvPicPr>
            <a:picLocks noChangeAspect="1"/>
          </p:cNvPicPr>
          <p:nvPr/>
        </p:nvPicPr>
        <p:blipFill>
          <a:blip r:embed="rId7"/>
          <a:srcRect/>
          <a:stretch/>
        </p:blipFill>
        <p:spPr>
          <a:xfrm>
            <a:off x="0" y="0"/>
            <a:ext cx="11430000" cy="6858000"/>
          </a:xfrm>
          <a:prstGeom prst="rect">
            <a:avLst/>
          </a:prstGeom>
        </p:spPr>
      </p:pic>
      <p:pic>
        <p:nvPicPr>
          <p:cNvPr id="5" name="Image 3"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258175" y="4543425"/>
            <a:ext cx="2839748" cy="2314575"/>
          </a:xfrm>
          <a:prstGeom prst="rect">
            <a:avLst/>
          </a:prstGeom>
        </p:spPr>
      </p:pic>
      <p:pic>
        <p:nvPicPr>
          <p:cNvPr id="6" name="Image 4"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0" y="0"/>
            <a:ext cx="11430000" cy="6858000"/>
          </a:xfrm>
          <a:prstGeom prst="rect">
            <a:avLst/>
          </a:prstGeom>
        </p:spPr>
      </p:pic>
      <p:pic>
        <p:nvPicPr>
          <p:cNvPr id="7" name="Image 5"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924675" y="2162175"/>
            <a:ext cx="1226574" cy="749079"/>
          </a:xfrm>
          <a:prstGeom prst="rect">
            <a:avLst/>
          </a:prstGeom>
        </p:spPr>
      </p:pic>
      <p:pic>
        <p:nvPicPr>
          <p:cNvPr id="8" name="Image 6" descr="preencoded.png"/>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046922" y="1914525"/>
            <a:ext cx="6230178" cy="3019425"/>
          </a:xfrm>
          <a:prstGeom prst="rect">
            <a:avLst/>
          </a:prstGeom>
        </p:spPr>
      </p:pic>
      <p:sp>
        <p:nvSpPr>
          <p:cNvPr id="10" name="Text 0"/>
          <p:cNvSpPr/>
          <p:nvPr/>
        </p:nvSpPr>
        <p:spPr>
          <a:xfrm>
            <a:off x="1190625" y="2867025"/>
            <a:ext cx="5734050" cy="1123950"/>
          </a:xfrm>
          <a:prstGeom prst="rect">
            <a:avLst/>
          </a:prstGeom>
          <a:noFill/>
          <a:ln/>
        </p:spPr>
        <p:txBody>
          <a:bodyPr wrap="square" lIns="0" tIns="0" rIns="0" bIns="0" rtlCol="0" anchor="t"/>
          <a:lstStyle/>
          <a:p>
            <a:pPr algn="l">
              <a:lnSpc>
                <a:spcPts val="4390"/>
              </a:lnSpc>
            </a:pPr>
            <a:r>
              <a:rPr lang="en-US" sz="3732" dirty="0">
                <a:solidFill>
                  <a:srgbClr val="FFFFFF"/>
                </a:solidFill>
                <a:latin typeface="Poppins Regular" pitchFamily="34" charset="0"/>
                <a:ea typeface="Poppins Regular" pitchFamily="34" charset="-122"/>
              </a:rPr>
              <a:t>CI/CD WITH JENKINS</a:t>
            </a:r>
          </a:p>
          <a:p>
            <a:pPr algn="l">
              <a:lnSpc>
                <a:spcPts val="4390"/>
              </a:lnSpc>
            </a:pPr>
            <a:endParaRPr lang="en-US" sz="3732" dirty="0">
              <a:solidFill>
                <a:srgbClr val="FFFFFF"/>
              </a:solidFill>
              <a:latin typeface="Poppins Regular" pitchFamily="34" charset="0"/>
              <a:ea typeface="Poppins Regular" pitchFamily="34" charset="-122"/>
            </a:endParaRPr>
          </a:p>
          <a:p>
            <a:pPr algn="l">
              <a:lnSpc>
                <a:spcPts val="4390"/>
              </a:lnSpc>
            </a:pPr>
            <a:endParaRPr lang="en-US" sz="3732" dirty="0">
              <a:solidFill>
                <a:srgbClr val="FFFFFF"/>
              </a:solidFill>
              <a:latin typeface="Poppins Regular" pitchFamily="34" charset="0"/>
              <a:ea typeface="Poppins Regular" pitchFamily="34" charset="-122"/>
            </a:endParaRPr>
          </a:p>
          <a:p>
            <a:pPr algn="l">
              <a:lnSpc>
                <a:spcPts val="4390"/>
              </a:lnSpc>
            </a:pPr>
            <a:endParaRPr lang="en-US" sz="3732" dirty="0">
              <a:solidFill>
                <a:srgbClr val="FFFFFF"/>
              </a:solidFill>
              <a:latin typeface="Poppins Regular" pitchFamily="34" charset="0"/>
              <a:ea typeface="Poppins Regular" pitchFamily="34" charset="-122"/>
            </a:endParaRPr>
          </a:p>
          <a:p>
            <a:pPr algn="just"/>
            <a:r>
              <a:rPr lang="en-US" sz="2400" dirty="0">
                <a:solidFill>
                  <a:srgbClr val="FFFFFF"/>
                </a:solidFill>
                <a:latin typeface="Poppins Regular" pitchFamily="34" charset="0"/>
                <a:ea typeface="Poppins Regular" pitchFamily="34" charset="-122"/>
              </a:rPr>
              <a:t>                                            </a:t>
            </a:r>
            <a:r>
              <a:rPr lang="en-US" sz="2400" dirty="0">
                <a:solidFill>
                  <a:schemeClr val="bg1"/>
                </a:solidFill>
              </a:rPr>
              <a:t>Presented By :</a:t>
            </a:r>
          </a:p>
          <a:p>
            <a:r>
              <a:rPr lang="en-US" sz="2400" dirty="0">
                <a:solidFill>
                  <a:schemeClr val="bg1"/>
                </a:solidFill>
              </a:rPr>
              <a:t>                                                    Arjit Chauhan</a:t>
            </a:r>
            <a:br>
              <a:rPr lang="en-US" sz="2400" dirty="0">
                <a:solidFill>
                  <a:schemeClr val="bg1"/>
                </a:solidFill>
              </a:rPr>
            </a:br>
            <a:r>
              <a:rPr lang="en-US" sz="2400" dirty="0">
                <a:solidFill>
                  <a:schemeClr val="bg1"/>
                </a:solidFill>
              </a:rPr>
              <a:t>                                                    DevOps Engineer</a:t>
            </a:r>
          </a:p>
          <a:p>
            <a:pPr algn="just"/>
            <a:r>
              <a:rPr lang="en-US" sz="2400" dirty="0">
                <a:solidFill>
                  <a:schemeClr val="bg1"/>
                </a:solidFill>
              </a:rPr>
              <a:t>                                                    </a:t>
            </a:r>
            <a:r>
              <a:rPr lang="en-US" sz="2400" dirty="0" err="1">
                <a:solidFill>
                  <a:schemeClr val="bg1"/>
                </a:solidFill>
              </a:rPr>
              <a:t>Mooglelabs</a:t>
            </a:r>
            <a:endParaRPr lang="en-US" sz="2400" dirty="0">
              <a:solidFill>
                <a:schemeClr val="bg1"/>
              </a:solidFill>
            </a:endParaRPr>
          </a:p>
          <a:p>
            <a:pPr algn="l">
              <a:lnSpc>
                <a:spcPts val="4390"/>
              </a:lnSpc>
            </a:pPr>
            <a:r>
              <a:rPr lang="en-US" sz="3732" dirty="0">
                <a:solidFill>
                  <a:srgbClr val="FFFFFF"/>
                </a:solidFill>
                <a:latin typeface="Poppins Regular" pitchFamily="34" charset="0"/>
                <a:ea typeface="Poppins Regular" pitchFamily="34" charset="-122"/>
              </a:rPr>
              <a:t> </a:t>
            </a:r>
            <a:endParaRPr lang="en-US" sz="3732" dirty="0"/>
          </a:p>
        </p:txBody>
      </p:sp>
      <p:pic>
        <p:nvPicPr>
          <p:cNvPr id="15" name="Picture 14">
            <a:extLst>
              <a:ext uri="{FF2B5EF4-FFF2-40B4-BE49-F238E27FC236}">
                <a16:creationId xmlns:a16="http://schemas.microsoft.com/office/drawing/2014/main" id="{F704FA06-A36F-4C84-E9D7-99074B640D6E}"/>
              </a:ext>
            </a:extLst>
          </p:cNvPr>
          <p:cNvPicPr>
            <a:picLocks noChangeAspect="1"/>
          </p:cNvPicPr>
          <p:nvPr/>
        </p:nvPicPr>
        <p:blipFill>
          <a:blip r:embed="rId16"/>
          <a:stretch>
            <a:fillRect/>
          </a:stretch>
        </p:blipFill>
        <p:spPr>
          <a:xfrm>
            <a:off x="9541365" y="242923"/>
            <a:ext cx="1628775" cy="30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4002157" y="547723"/>
            <a:ext cx="3829878" cy="365293"/>
          </a:xfrm>
          <a:prstGeom prst="rect">
            <a:avLst/>
          </a:prstGeom>
          <a:noFill/>
          <a:ln/>
        </p:spPr>
        <p:txBody>
          <a:bodyPr wrap="square" lIns="0" tIns="0" rIns="0" bIns="0" rtlCol="0" anchor="t"/>
          <a:lstStyle/>
          <a:p>
            <a:pPr algn="l">
              <a:lnSpc>
                <a:spcPts val="2850"/>
              </a:lnSpc>
            </a:pPr>
            <a:r>
              <a:rPr lang="en-ZA" sz="2400" dirty="0">
                <a:solidFill>
                  <a:schemeClr val="bg1">
                    <a:lumMod val="95000"/>
                  </a:schemeClr>
                </a:solidFill>
                <a:latin typeface="Bahnschrift SemiBold" panose="020B0502040204020203" pitchFamily="34" charset="0"/>
              </a:rPr>
              <a:t>PLUGINS MANAGER</a:t>
            </a:r>
            <a:endParaRPr lang="en-US" sz="2400" dirty="0">
              <a:solidFill>
                <a:schemeClr val="bg1">
                  <a:lumMod val="95000"/>
                </a:schemeClr>
              </a:solidFill>
            </a:endParaRPr>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12" name="Picture 11">
            <a:extLst>
              <a:ext uri="{FF2B5EF4-FFF2-40B4-BE49-F238E27FC236}">
                <a16:creationId xmlns:a16="http://schemas.microsoft.com/office/drawing/2014/main" id="{88CEBB5B-452F-152D-95B4-21663A8E4B43}"/>
              </a:ext>
            </a:extLst>
          </p:cNvPr>
          <p:cNvPicPr>
            <a:picLocks noChangeAspect="1"/>
          </p:cNvPicPr>
          <p:nvPr/>
        </p:nvPicPr>
        <p:blipFill>
          <a:blip r:embed="rId7"/>
          <a:stretch>
            <a:fillRect/>
          </a:stretch>
        </p:blipFill>
        <p:spPr>
          <a:xfrm>
            <a:off x="487091" y="1061310"/>
            <a:ext cx="10067291" cy="5121555"/>
          </a:xfrm>
          <a:prstGeom prst="rect">
            <a:avLst/>
          </a:prstGeom>
        </p:spPr>
      </p:pic>
    </p:spTree>
    <p:extLst>
      <p:ext uri="{BB962C8B-B14F-4D97-AF65-F5344CB8AC3E}">
        <p14:creationId xmlns:p14="http://schemas.microsoft.com/office/powerpoint/2010/main" val="31473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1439856"/>
            <a:ext cx="9723355" cy="4597509"/>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q"/>
            </a:pPr>
            <a:r>
              <a:rPr lang="en-ZA" sz="2000" noProof="1">
                <a:solidFill>
                  <a:schemeClr val="accent1">
                    <a:lumMod val="60000"/>
                    <a:lumOff val="40000"/>
                  </a:schemeClr>
                </a:solidFill>
              </a:rPr>
              <a:t>The role of Jenkins in DevOps is primarily due to the pipeline-as-code concept followed by Jenkins. </a:t>
            </a:r>
          </a:p>
          <a:p>
            <a:pPr algn="just">
              <a:lnSpc>
                <a:spcPts val="2400"/>
              </a:lnSpc>
            </a:pPr>
            <a:endParaRPr lang="en-ZA" sz="2000" noProof="1">
              <a:solidFill>
                <a:schemeClr val="accent1">
                  <a:lumMod val="60000"/>
                  <a:lumOff val="40000"/>
                </a:schemeClr>
              </a:solidFill>
            </a:endParaRPr>
          </a:p>
          <a:p>
            <a:pPr marL="285750" indent="-285750" algn="just">
              <a:lnSpc>
                <a:spcPts val="2400"/>
              </a:lnSpc>
              <a:buFont typeface="Wingdings" panose="05000000000000000000" pitchFamily="2" charset="2"/>
              <a:buChar char="q"/>
            </a:pPr>
            <a:r>
              <a:rPr lang="en-ZA" sz="2000" noProof="1">
                <a:solidFill>
                  <a:schemeClr val="accent1">
                    <a:lumMod val="60000"/>
                    <a:lumOff val="40000"/>
                  </a:schemeClr>
                </a:solidFill>
              </a:rPr>
              <a:t>The continuous pipeline is an automated process for obtaining software from version control to users and customers.</a:t>
            </a:r>
          </a:p>
          <a:p>
            <a:pPr algn="just">
              <a:lnSpc>
                <a:spcPts val="2400"/>
              </a:lnSpc>
            </a:pPr>
            <a:endParaRPr lang="en-ZA" sz="2000" noProof="1">
              <a:solidFill>
                <a:schemeClr val="accent1">
                  <a:lumMod val="60000"/>
                  <a:lumOff val="40000"/>
                </a:schemeClr>
              </a:solidFill>
            </a:endParaRPr>
          </a:p>
          <a:p>
            <a:pPr marL="285750" indent="-285750" algn="just">
              <a:lnSpc>
                <a:spcPts val="2400"/>
              </a:lnSpc>
              <a:buFont typeface="Wingdings" panose="05000000000000000000" pitchFamily="2" charset="2"/>
              <a:buChar char="q"/>
            </a:pPr>
            <a:r>
              <a:rPr lang="en-ZA" sz="2000" noProof="1">
                <a:solidFill>
                  <a:schemeClr val="accent1">
                    <a:lumMod val="60000"/>
                    <a:lumOff val="40000"/>
                  </a:schemeClr>
                </a:solidFill>
              </a:rPr>
              <a:t>Jenkins Pipeline is defined using a text file called the Jenkinsfile.</a:t>
            </a:r>
          </a:p>
          <a:p>
            <a:pPr marL="285750" indent="-285750" algn="just">
              <a:lnSpc>
                <a:spcPts val="2400"/>
              </a:lnSpc>
              <a:buFont typeface="Wingdings" panose="05000000000000000000" pitchFamily="2" charset="2"/>
              <a:buChar char="q"/>
            </a:pPr>
            <a:endParaRPr lang="en-ZA" sz="2000" noProof="1">
              <a:solidFill>
                <a:schemeClr val="accent1">
                  <a:lumMod val="60000"/>
                  <a:lumOff val="40000"/>
                </a:schemeClr>
              </a:solidFill>
            </a:endParaRPr>
          </a:p>
          <a:p>
            <a:pPr marL="285750" indent="-285750" algn="just">
              <a:lnSpc>
                <a:spcPts val="2400"/>
              </a:lnSpc>
              <a:buFont typeface="Wingdings" panose="05000000000000000000" pitchFamily="2" charset="2"/>
              <a:buChar char="q"/>
            </a:pPr>
            <a:r>
              <a:rPr lang="en-ZA" sz="2000" noProof="1">
                <a:solidFill>
                  <a:schemeClr val="accent1">
                    <a:lumMod val="60000"/>
                    <a:lumOff val="40000"/>
                  </a:schemeClr>
                </a:solidFill>
              </a:rPr>
              <a:t>The pipeline implements as code using Groovy Domain-specific language through an editor or the configuration page on Jenkins instance.</a:t>
            </a:r>
          </a:p>
          <a:p>
            <a:pPr marL="285750" indent="-285750" algn="just">
              <a:lnSpc>
                <a:spcPts val="2400"/>
              </a:lnSpc>
              <a:buFont typeface="Wingdings" panose="05000000000000000000" pitchFamily="2" charset="2"/>
              <a:buChar char="q"/>
            </a:pPr>
            <a:endParaRPr lang="en-ZA" sz="2000" noProof="1">
              <a:solidFill>
                <a:schemeClr val="accent1">
                  <a:lumMod val="60000"/>
                  <a:lumOff val="40000"/>
                </a:schemeClr>
              </a:solidFill>
            </a:endParaRPr>
          </a:p>
          <a:p>
            <a:pPr marL="285750" indent="-285750" algn="just">
              <a:lnSpc>
                <a:spcPts val="2400"/>
              </a:lnSpc>
              <a:buFont typeface="Wingdings" panose="05000000000000000000" pitchFamily="2" charset="2"/>
              <a:buChar char="q"/>
            </a:pPr>
            <a:r>
              <a:rPr lang="en-ZA" sz="2000" noProof="1">
                <a:solidFill>
                  <a:schemeClr val="accent1">
                    <a:lumMod val="60000"/>
                    <a:lumOff val="40000"/>
                  </a:schemeClr>
                </a:solidFill>
              </a:rPr>
              <a:t>Jenkinsfile give leverage to the developer to easily access or edit or check the code anytime.</a:t>
            </a:r>
          </a:p>
          <a:p>
            <a:pPr>
              <a:lnSpc>
                <a:spcPts val="2400"/>
              </a:lnSpc>
            </a:pPr>
            <a:endParaRPr lang="en-ZA" sz="2000" noProof="1">
              <a:solidFill>
                <a:schemeClr val="accent1">
                  <a:lumMod val="60000"/>
                  <a:lumOff val="40000"/>
                </a:schemeClr>
              </a:solidFill>
            </a:endParaRPr>
          </a:p>
          <a:p>
            <a:pPr>
              <a:lnSpc>
                <a:spcPts val="2400"/>
              </a:lnSpc>
            </a:pPr>
            <a:r>
              <a:rPr lang="en-ZA" sz="2000" noProof="1">
                <a:solidFill>
                  <a:schemeClr val="accent1">
                    <a:lumMod val="60000"/>
                    <a:lumOff val="40000"/>
                  </a:schemeClr>
                </a:solidFill>
              </a:rPr>
              <a:t>                   </a:t>
            </a:r>
          </a:p>
          <a:p>
            <a:pPr marL="285750" indent="-285750">
              <a:lnSpc>
                <a:spcPts val="2400"/>
              </a:lnSpc>
              <a:buFont typeface="Wingdings" panose="05000000000000000000" pitchFamily="2" charset="2"/>
              <a:buChar char="q"/>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2173357" y="547723"/>
            <a:ext cx="5658678" cy="365293"/>
          </a:xfrm>
          <a:prstGeom prst="rect">
            <a:avLst/>
          </a:prstGeom>
          <a:noFill/>
          <a:ln/>
        </p:spPr>
        <p:txBody>
          <a:bodyPr wrap="square" lIns="0" tIns="0" rIns="0" bIns="0" rtlCol="0" anchor="t"/>
          <a:lstStyle/>
          <a:p>
            <a:pPr algn="l">
              <a:lnSpc>
                <a:spcPts val="2850"/>
              </a:lnSpc>
            </a:pPr>
            <a:r>
              <a:rPr lang="en-ZA" sz="2400" dirty="0">
                <a:solidFill>
                  <a:schemeClr val="bg1">
                    <a:lumMod val="95000"/>
                  </a:schemeClr>
                </a:solidFill>
                <a:latin typeface="Bahnschrift SemiBold" panose="020B0502040204020203" pitchFamily="34" charset="0"/>
              </a:rPr>
              <a:t>JENKINS PIPELINE  AND  JENKINSFILE</a:t>
            </a:r>
            <a:endParaRPr lang="en-US" sz="2400" dirty="0">
              <a:solidFill>
                <a:schemeClr val="bg1">
                  <a:lumMod val="95000"/>
                </a:schemeClr>
              </a:solidFill>
            </a:endParaRPr>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spTree>
    <p:extLst>
      <p:ext uri="{BB962C8B-B14F-4D97-AF65-F5344CB8AC3E}">
        <p14:creationId xmlns:p14="http://schemas.microsoft.com/office/powerpoint/2010/main" val="330528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1095446"/>
            <a:ext cx="9723355" cy="4846017"/>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q"/>
            </a:pPr>
            <a:r>
              <a:rPr lang="en-ZA" sz="2000" noProof="1">
                <a:solidFill>
                  <a:schemeClr val="accent1">
                    <a:lumMod val="60000"/>
                    <a:lumOff val="40000"/>
                  </a:schemeClr>
                </a:solidFill>
              </a:rPr>
              <a:t>Two types os syntax using which we can define a Jenkinsfile: </a:t>
            </a:r>
          </a:p>
          <a:p>
            <a:pPr algn="just">
              <a:lnSpc>
                <a:spcPts val="2400"/>
              </a:lnSpc>
            </a:pPr>
            <a:r>
              <a:rPr lang="en-ZA" sz="2000" noProof="1">
                <a:solidFill>
                  <a:schemeClr val="accent1">
                    <a:lumMod val="60000"/>
                    <a:lumOff val="40000"/>
                  </a:schemeClr>
                </a:solidFill>
              </a:rPr>
              <a:t>      -&gt; Declarative Pipeline syntax</a:t>
            </a:r>
          </a:p>
          <a:p>
            <a:pPr algn="just">
              <a:lnSpc>
                <a:spcPts val="2400"/>
              </a:lnSpc>
            </a:pPr>
            <a:r>
              <a:rPr lang="en-ZA" sz="2000" noProof="1">
                <a:solidFill>
                  <a:schemeClr val="accent1">
                    <a:lumMod val="60000"/>
                    <a:lumOff val="40000"/>
                  </a:schemeClr>
                </a:solidFill>
              </a:rPr>
              <a:t>      -&gt; Scripted Pipeline syntax </a:t>
            </a:r>
          </a:p>
          <a:p>
            <a:pPr marL="285750" indent="-285750" algn="just">
              <a:lnSpc>
                <a:spcPts val="2400"/>
              </a:lnSpc>
              <a:buFont typeface="Wingdings" panose="05000000000000000000" pitchFamily="2" charset="2"/>
              <a:buChar char="q"/>
            </a:pPr>
            <a:endParaRPr lang="en-ZA" sz="2000" noProof="1">
              <a:solidFill>
                <a:schemeClr val="accent1">
                  <a:lumMod val="60000"/>
                  <a:lumOff val="40000"/>
                </a:schemeClr>
              </a:solidFill>
            </a:endParaRPr>
          </a:p>
          <a:p>
            <a:pPr marL="285750" indent="-285750" algn="just">
              <a:lnSpc>
                <a:spcPts val="2400"/>
              </a:lnSpc>
              <a:buFont typeface="Wingdings" panose="05000000000000000000" pitchFamily="2" charset="2"/>
              <a:buChar char="q"/>
            </a:pPr>
            <a:r>
              <a:rPr lang="en-ZA" sz="2000" noProof="1">
                <a:solidFill>
                  <a:schemeClr val="accent1">
                    <a:lumMod val="60000"/>
                    <a:lumOff val="40000"/>
                  </a:schemeClr>
                </a:solidFill>
              </a:rPr>
              <a:t>Declarative Pipeline syntax -&gt;  </a:t>
            </a:r>
          </a:p>
          <a:p>
            <a:pPr algn="just">
              <a:lnSpc>
                <a:spcPts val="2400"/>
              </a:lnSpc>
            </a:pPr>
            <a:r>
              <a:rPr lang="en-ZA" sz="2000" noProof="1">
                <a:solidFill>
                  <a:schemeClr val="accent1">
                    <a:lumMod val="60000"/>
                    <a:lumOff val="40000"/>
                  </a:schemeClr>
                </a:solidFill>
              </a:rPr>
              <a:t>      The declarative syntax  is a new feature  that used code for the pipeline . It provides a </a:t>
            </a:r>
          </a:p>
          <a:p>
            <a:pPr algn="just">
              <a:lnSpc>
                <a:spcPts val="2400"/>
              </a:lnSpc>
            </a:pPr>
            <a:r>
              <a:rPr lang="en-ZA" sz="2000" noProof="1">
                <a:solidFill>
                  <a:schemeClr val="accent1">
                    <a:lumMod val="60000"/>
                    <a:lumOff val="40000"/>
                  </a:schemeClr>
                </a:solidFill>
              </a:rPr>
              <a:t>      limited  pre-defined structure. Thereby, it offers an easy and simple continuous delivery </a:t>
            </a:r>
          </a:p>
          <a:p>
            <a:pPr algn="just">
              <a:lnSpc>
                <a:spcPts val="2400"/>
              </a:lnSpc>
            </a:pPr>
            <a:r>
              <a:rPr lang="en-ZA" sz="2000" noProof="1">
                <a:solidFill>
                  <a:schemeClr val="accent1">
                    <a:lumMod val="60000"/>
                    <a:lumOff val="40000"/>
                  </a:schemeClr>
                </a:solidFill>
              </a:rPr>
              <a:t>      pipeline.</a:t>
            </a:r>
          </a:p>
          <a:p>
            <a:pPr algn="just">
              <a:lnSpc>
                <a:spcPts val="2400"/>
              </a:lnSpc>
            </a:pPr>
            <a:r>
              <a:rPr lang="en-ZA" sz="2000" noProof="1">
                <a:solidFill>
                  <a:schemeClr val="accent1">
                    <a:lumMod val="60000"/>
                    <a:lumOff val="40000"/>
                  </a:schemeClr>
                </a:solidFill>
              </a:rPr>
              <a:t>      (We will create Jenkinsfile in SCM)</a:t>
            </a:r>
          </a:p>
          <a:p>
            <a:pPr algn="just">
              <a:lnSpc>
                <a:spcPts val="2400"/>
              </a:lnSpc>
            </a:pPr>
            <a:endParaRPr lang="en-ZA" sz="2000" noProof="1">
              <a:solidFill>
                <a:schemeClr val="accent1">
                  <a:lumMod val="60000"/>
                  <a:lumOff val="40000"/>
                </a:schemeClr>
              </a:solidFill>
            </a:endParaRPr>
          </a:p>
          <a:p>
            <a:pPr marL="342900" indent="-342900" algn="just">
              <a:lnSpc>
                <a:spcPts val="2400"/>
              </a:lnSpc>
              <a:buFont typeface="Wingdings" panose="05000000000000000000" pitchFamily="2" charset="2"/>
              <a:buChar char="q"/>
            </a:pPr>
            <a:r>
              <a:rPr lang="en-ZA" sz="2000" noProof="1">
                <a:solidFill>
                  <a:schemeClr val="accent1">
                    <a:lumMod val="60000"/>
                    <a:lumOff val="40000"/>
                  </a:schemeClr>
                </a:solidFill>
              </a:rPr>
              <a:t>Scripted Pipeline syntax -&gt;</a:t>
            </a:r>
          </a:p>
          <a:p>
            <a:pPr algn="just">
              <a:lnSpc>
                <a:spcPts val="2400"/>
              </a:lnSpc>
            </a:pPr>
            <a:r>
              <a:rPr lang="en-ZA" sz="2000" noProof="1">
                <a:solidFill>
                  <a:schemeClr val="accent1">
                    <a:lumMod val="60000"/>
                    <a:lumOff val="40000"/>
                  </a:schemeClr>
                </a:solidFill>
              </a:rPr>
              <a:t>      The scripted pipeline syntax is the old traditional way to write the Jenkinsfile on Jenkins</a:t>
            </a:r>
          </a:p>
          <a:p>
            <a:pPr algn="just">
              <a:lnSpc>
                <a:spcPts val="2400"/>
              </a:lnSpc>
            </a:pPr>
            <a:r>
              <a:rPr lang="en-ZA" sz="2000" noProof="1">
                <a:solidFill>
                  <a:schemeClr val="accent1">
                    <a:lumMod val="60000"/>
                    <a:lumOff val="40000"/>
                  </a:schemeClr>
                </a:solidFill>
              </a:rPr>
              <a:t>      web UI. Moreover it follows the groovy syntax and helps to develop a complex pipline</a:t>
            </a:r>
          </a:p>
          <a:p>
            <a:pPr algn="just">
              <a:lnSpc>
                <a:spcPts val="2400"/>
              </a:lnSpc>
            </a:pPr>
            <a:r>
              <a:rPr lang="en-ZA" sz="2000" noProof="1">
                <a:solidFill>
                  <a:schemeClr val="accent1">
                    <a:lumMod val="60000"/>
                    <a:lumOff val="40000"/>
                  </a:schemeClr>
                </a:solidFill>
              </a:rPr>
              <a:t>      as code.</a:t>
            </a:r>
          </a:p>
          <a:p>
            <a:pPr algn="just">
              <a:lnSpc>
                <a:spcPts val="2400"/>
              </a:lnSpc>
            </a:pPr>
            <a:r>
              <a:rPr lang="en-ZA" sz="2000" noProof="1">
                <a:solidFill>
                  <a:schemeClr val="accent1">
                    <a:lumMod val="60000"/>
                    <a:lumOff val="40000"/>
                  </a:schemeClr>
                </a:solidFill>
              </a:rPr>
              <a:t>      (It is written in Jenkins dashboard) </a:t>
            </a:r>
            <a:endParaRPr lang="en-ZA" sz="2000" noProof="1"/>
          </a:p>
          <a:p>
            <a:pPr>
              <a:lnSpc>
                <a:spcPts val="2400"/>
              </a:lnSpc>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4028661" y="547723"/>
            <a:ext cx="3803374" cy="365293"/>
          </a:xfrm>
          <a:prstGeom prst="rect">
            <a:avLst/>
          </a:prstGeom>
          <a:noFill/>
          <a:ln/>
        </p:spPr>
        <p:txBody>
          <a:bodyPr wrap="square" lIns="0" tIns="0" rIns="0" bIns="0" rtlCol="0" anchor="t"/>
          <a:lstStyle/>
          <a:p>
            <a:pPr algn="l">
              <a:lnSpc>
                <a:spcPts val="2850"/>
              </a:lnSpc>
            </a:pPr>
            <a:r>
              <a:rPr lang="en-ZA" sz="2400" dirty="0">
                <a:solidFill>
                  <a:schemeClr val="bg1">
                    <a:lumMod val="95000"/>
                  </a:schemeClr>
                </a:solidFill>
                <a:latin typeface="Bahnschrift SemiBold" panose="020B0502040204020203" pitchFamily="34" charset="0"/>
              </a:rPr>
              <a:t>JENKINSFILE</a:t>
            </a:r>
            <a:endParaRPr lang="en-US" sz="2400" dirty="0">
              <a:solidFill>
                <a:schemeClr val="bg1">
                  <a:lumMod val="95000"/>
                </a:schemeClr>
              </a:solidFill>
            </a:endParaRPr>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spTree>
    <p:extLst>
      <p:ext uri="{BB962C8B-B14F-4D97-AF65-F5344CB8AC3E}">
        <p14:creationId xmlns:p14="http://schemas.microsoft.com/office/powerpoint/2010/main" val="138370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1185928"/>
            <a:ext cx="9723355" cy="4755535"/>
          </a:xfrm>
          <a:prstGeom prst="rect">
            <a:avLst/>
          </a:prstGeom>
          <a:noFill/>
          <a:ln/>
        </p:spPr>
        <p:txBody>
          <a:bodyPr wrap="square" lIns="0" tIns="0" rIns="0" bIns="0" rtlCol="0" anchor="t"/>
          <a:lstStyle/>
          <a:p>
            <a:pPr marL="285750" indent="-285750">
              <a:lnSpc>
                <a:spcPts val="2400"/>
              </a:lnSpc>
              <a:buFont typeface="Wingdings" panose="05000000000000000000" pitchFamily="2" charset="2"/>
              <a:buChar char="q"/>
            </a:pPr>
            <a:r>
              <a:rPr lang="en-ZA" sz="2000" noProof="1">
                <a:solidFill>
                  <a:schemeClr val="accent2">
                    <a:lumMod val="75000"/>
                  </a:schemeClr>
                </a:solidFill>
              </a:rPr>
              <a:t>Jenkins : the most-used CI/CD solutions.</a:t>
            </a:r>
          </a:p>
          <a:p>
            <a:pPr marL="285750" indent="-285750">
              <a:lnSpc>
                <a:spcPts val="2400"/>
              </a:lnSpc>
              <a:buFont typeface="Wingdings" panose="05000000000000000000" pitchFamily="2" charset="2"/>
              <a:buChar char="Ø"/>
            </a:pPr>
            <a:r>
              <a:rPr lang="en-IN" b="1" i="0" dirty="0">
                <a:solidFill>
                  <a:schemeClr val="bg1">
                    <a:lumMod val="95000"/>
                  </a:schemeClr>
                </a:solidFill>
                <a:effectLst/>
                <a:latin typeface="Open Sans" panose="020B0606030504020204" pitchFamily="34" charset="0"/>
              </a:rPr>
              <a:t>No expenses required</a:t>
            </a:r>
          </a:p>
          <a:p>
            <a:pPr marL="285750" indent="-285750">
              <a:lnSpc>
                <a:spcPts val="2400"/>
              </a:lnSpc>
              <a:buFont typeface="Wingdings" panose="05000000000000000000" pitchFamily="2" charset="2"/>
              <a:buChar char="Ø"/>
            </a:pPr>
            <a:r>
              <a:rPr lang="en-IN" b="1" i="0" dirty="0">
                <a:solidFill>
                  <a:schemeClr val="bg1">
                    <a:lumMod val="95000"/>
                  </a:schemeClr>
                </a:solidFill>
                <a:effectLst/>
                <a:latin typeface="Open Sans" panose="020B0606030504020204" pitchFamily="34" charset="0"/>
              </a:rPr>
              <a:t>Limitless integrations</a:t>
            </a:r>
          </a:p>
          <a:p>
            <a:pPr marL="285750" indent="-285750">
              <a:lnSpc>
                <a:spcPts val="2400"/>
              </a:lnSpc>
              <a:buFont typeface="Wingdings" panose="05000000000000000000" pitchFamily="2" charset="2"/>
              <a:buChar char="Ø"/>
            </a:pPr>
            <a:r>
              <a:rPr lang="en-IN" b="1" i="0" dirty="0">
                <a:solidFill>
                  <a:schemeClr val="bg1">
                    <a:lumMod val="95000"/>
                  </a:schemeClr>
                </a:solidFill>
                <a:effectLst/>
                <a:latin typeface="Open Sans" panose="020B0606030504020204" pitchFamily="34" charset="0"/>
              </a:rPr>
              <a:t>Active community</a:t>
            </a:r>
            <a:endParaRPr lang="en-ZA" sz="1800" noProof="1">
              <a:solidFill>
                <a:schemeClr val="bg1">
                  <a:lumMod val="95000"/>
                </a:schemeClr>
              </a:solidFill>
            </a:endParaRPr>
          </a:p>
          <a:p>
            <a:pPr>
              <a:lnSpc>
                <a:spcPts val="2400"/>
              </a:lnSpc>
            </a:pPr>
            <a:endParaRPr lang="en-ZA" sz="1800" noProof="1">
              <a:solidFill>
                <a:schemeClr val="accent4">
                  <a:lumMod val="75000"/>
                </a:schemeClr>
              </a:solidFill>
            </a:endParaRPr>
          </a:p>
        </p:txBody>
      </p:sp>
      <p:sp>
        <p:nvSpPr>
          <p:cNvPr id="10" name="Text 2"/>
          <p:cNvSpPr/>
          <p:nvPr/>
        </p:nvSpPr>
        <p:spPr>
          <a:xfrm>
            <a:off x="819150" y="2057400"/>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2955235" y="547723"/>
            <a:ext cx="4876800" cy="365293"/>
          </a:xfrm>
          <a:prstGeom prst="rect">
            <a:avLst/>
          </a:prstGeom>
          <a:noFill/>
          <a:ln/>
        </p:spPr>
        <p:txBody>
          <a:bodyPr wrap="square" lIns="0" tIns="0" rIns="0" bIns="0" rtlCol="0" anchor="t"/>
          <a:lstStyle/>
          <a:p>
            <a:pPr algn="l">
              <a:lnSpc>
                <a:spcPts val="2850"/>
              </a:lnSpc>
            </a:pPr>
            <a:r>
              <a:rPr lang="en-ZA" sz="2400" dirty="0">
                <a:solidFill>
                  <a:schemeClr val="bg1">
                    <a:lumMod val="95000"/>
                  </a:schemeClr>
                </a:solidFill>
                <a:latin typeface="Bahnschrift SemiBold" panose="020B0502040204020203" pitchFamily="34" charset="0"/>
              </a:rPr>
              <a:t>JENKISN VS OTHER CI/CD TOOLS </a:t>
            </a:r>
            <a:endParaRPr lang="en-US" sz="2400" dirty="0">
              <a:solidFill>
                <a:schemeClr val="bg1">
                  <a:lumMod val="95000"/>
                </a:schemeClr>
              </a:solidFill>
            </a:endParaRPr>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7" name="Picture 6">
            <a:extLst>
              <a:ext uri="{FF2B5EF4-FFF2-40B4-BE49-F238E27FC236}">
                <a16:creationId xmlns:a16="http://schemas.microsoft.com/office/drawing/2014/main" id="{8D3B729B-137F-423F-A5F9-C3B06042AD91}"/>
              </a:ext>
            </a:extLst>
          </p:cNvPr>
          <p:cNvPicPr>
            <a:picLocks noChangeAspect="1"/>
          </p:cNvPicPr>
          <p:nvPr/>
        </p:nvPicPr>
        <p:blipFill>
          <a:blip r:embed="rId7"/>
          <a:stretch>
            <a:fillRect/>
          </a:stretch>
        </p:blipFill>
        <p:spPr>
          <a:xfrm>
            <a:off x="2449138" y="2643248"/>
            <a:ext cx="7007294" cy="3915759"/>
          </a:xfrm>
          <a:prstGeom prst="rect">
            <a:avLst/>
          </a:prstGeom>
        </p:spPr>
      </p:pic>
    </p:spTree>
    <p:extLst>
      <p:ext uri="{BB962C8B-B14F-4D97-AF65-F5344CB8AC3E}">
        <p14:creationId xmlns:p14="http://schemas.microsoft.com/office/powerpoint/2010/main" val="49374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1095446"/>
            <a:ext cx="9723355" cy="4846017"/>
          </a:xfrm>
          <a:prstGeom prst="rect">
            <a:avLst/>
          </a:prstGeom>
          <a:noFill/>
          <a:ln/>
        </p:spPr>
        <p:txBody>
          <a:bodyPr wrap="square" lIns="0" tIns="0" rIns="0" bIns="0" rtlCol="0" anchor="t"/>
          <a:lstStyle/>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It is open source and it is user-friendly, easy to install and does not required additional installations or components. It is free of cost.</a:t>
            </a:r>
          </a:p>
          <a:p>
            <a:pPr>
              <a:lnSpc>
                <a:spcPts val="2400"/>
              </a:lnSpc>
            </a:pPr>
            <a:endParaRPr lang="en-ZA" sz="2000" noProof="1">
              <a:solidFill>
                <a:schemeClr val="accent1">
                  <a:lumMod val="60000"/>
                  <a:lumOff val="40000"/>
                </a:schemeClr>
              </a:solidFill>
            </a:endParaRPr>
          </a:p>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Easily Configurable: Jenkins can be easily modified and extended. It deploys code instantly, generates test reports.</a:t>
            </a:r>
          </a:p>
          <a:p>
            <a:pPr>
              <a:lnSpc>
                <a:spcPts val="2400"/>
              </a:lnSpc>
            </a:pPr>
            <a:endParaRPr lang="en-ZA" sz="2000" noProof="1">
              <a:solidFill>
                <a:schemeClr val="accent1">
                  <a:lumMod val="60000"/>
                  <a:lumOff val="40000"/>
                </a:schemeClr>
              </a:solidFill>
            </a:endParaRPr>
          </a:p>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Platform independent: Jenkins is available for all the platform and different operating system.</a:t>
            </a:r>
          </a:p>
          <a:p>
            <a:pPr>
              <a:lnSpc>
                <a:spcPts val="2400"/>
              </a:lnSpc>
            </a:pPr>
            <a:endParaRPr lang="en-ZA" sz="2000" noProof="1">
              <a:solidFill>
                <a:schemeClr val="accent1">
                  <a:lumMod val="60000"/>
                  <a:lumOff val="40000"/>
                </a:schemeClr>
              </a:solidFill>
            </a:endParaRPr>
          </a:p>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Rich Plugins ecosystem: The extensive pool of plugins makes Jenkins flexible and allow building, deploying and automating across various platform.  </a:t>
            </a:r>
          </a:p>
          <a:p>
            <a:pPr>
              <a:lnSpc>
                <a:spcPts val="2400"/>
              </a:lnSpc>
            </a:pPr>
            <a:endParaRPr lang="en-ZA" sz="2000" noProof="1">
              <a:solidFill>
                <a:schemeClr val="accent1">
                  <a:lumMod val="60000"/>
                  <a:lumOff val="40000"/>
                </a:schemeClr>
              </a:solidFill>
            </a:endParaRPr>
          </a:p>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Issuse are detected and resolve almost right way which keeps the software in a state where it can be released at any time safely.</a:t>
            </a:r>
          </a:p>
          <a:p>
            <a:pPr>
              <a:lnSpc>
                <a:spcPts val="2400"/>
              </a:lnSpc>
            </a:pPr>
            <a:endParaRPr lang="en-ZA" sz="2000" noProof="1">
              <a:solidFill>
                <a:schemeClr val="accent1">
                  <a:lumMod val="60000"/>
                  <a:lumOff val="40000"/>
                </a:schemeClr>
              </a:solidFill>
            </a:endParaRPr>
          </a:p>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Most of the integration work in automated. Hence fewer integration issuses. This save both time and money over the lifespan of a project.</a:t>
            </a:r>
          </a:p>
          <a:p>
            <a:pPr>
              <a:lnSpc>
                <a:spcPts val="2400"/>
              </a:lnSpc>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4028661" y="547723"/>
            <a:ext cx="3803374" cy="365293"/>
          </a:xfrm>
          <a:prstGeom prst="rect">
            <a:avLst/>
          </a:prstGeom>
          <a:noFill/>
          <a:ln/>
        </p:spPr>
        <p:txBody>
          <a:bodyPr wrap="square" lIns="0" tIns="0" rIns="0" bIns="0" rtlCol="0" anchor="t"/>
          <a:lstStyle/>
          <a:p>
            <a:pPr algn="l">
              <a:lnSpc>
                <a:spcPts val="2850"/>
              </a:lnSpc>
            </a:pPr>
            <a:r>
              <a:rPr lang="en-ZA" sz="2400" dirty="0">
                <a:solidFill>
                  <a:schemeClr val="bg1">
                    <a:lumMod val="95000"/>
                  </a:schemeClr>
                </a:solidFill>
                <a:latin typeface="Bahnschrift SemiBold" panose="020B0502040204020203" pitchFamily="34" charset="0"/>
              </a:rPr>
              <a:t>ADVANTAGES</a:t>
            </a:r>
            <a:endParaRPr lang="en-US" sz="2400" dirty="0">
              <a:solidFill>
                <a:schemeClr val="bg1">
                  <a:lumMod val="95000"/>
                </a:schemeClr>
              </a:solidFill>
            </a:endParaRPr>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spTree>
    <p:extLst>
      <p:ext uri="{BB962C8B-B14F-4D97-AF65-F5344CB8AC3E}">
        <p14:creationId xmlns:p14="http://schemas.microsoft.com/office/powerpoint/2010/main" val="324177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1095446"/>
            <a:ext cx="9723355" cy="4846017"/>
          </a:xfrm>
          <a:prstGeom prst="rect">
            <a:avLst/>
          </a:prstGeom>
          <a:noFill/>
          <a:ln/>
        </p:spPr>
        <p:txBody>
          <a:bodyPr wrap="square" lIns="0" tIns="0" rIns="0" bIns="0" rtlCol="0" anchor="t"/>
          <a:lstStyle/>
          <a:p>
            <a:pPr marL="285750" indent="-285750">
              <a:lnSpc>
                <a:spcPts val="2400"/>
              </a:lnSpc>
              <a:buFont typeface="Wingdings" panose="05000000000000000000" pitchFamily="2" charset="2"/>
              <a:buChar char="q"/>
            </a:pPr>
            <a:r>
              <a:rPr lang="en-ZA" sz="2400" noProof="1">
                <a:solidFill>
                  <a:schemeClr val="accent1">
                    <a:lumMod val="60000"/>
                    <a:lumOff val="40000"/>
                  </a:schemeClr>
                </a:solidFill>
              </a:rPr>
              <a:t>Prerequisites of Jenkins Installation</a:t>
            </a:r>
          </a:p>
          <a:p>
            <a:pPr marL="457200" indent="-457200">
              <a:lnSpc>
                <a:spcPts val="2400"/>
              </a:lnSpc>
              <a:buFont typeface="Courier New" panose="02070309020205020404" pitchFamily="49" charset="0"/>
              <a:buChar char="o"/>
            </a:pPr>
            <a:endParaRPr lang="en-ZA" sz="2800" noProof="1">
              <a:solidFill>
                <a:schemeClr val="accent1">
                  <a:lumMod val="60000"/>
                  <a:lumOff val="40000"/>
                </a:schemeClr>
              </a:solidFill>
            </a:endParaRPr>
          </a:p>
          <a:p>
            <a:pPr marL="457200" indent="-457200" algn="just">
              <a:lnSpc>
                <a:spcPts val="2400"/>
              </a:lnSpc>
              <a:buFont typeface="Courier New" panose="02070309020205020404" pitchFamily="49" charset="0"/>
              <a:buChar char="o"/>
            </a:pPr>
            <a:r>
              <a:rPr lang="en-ZA" sz="2000" noProof="1">
                <a:solidFill>
                  <a:schemeClr val="accent1">
                    <a:lumMod val="60000"/>
                    <a:lumOff val="40000"/>
                  </a:schemeClr>
                </a:solidFill>
              </a:rPr>
              <a:t>Ubuntu server with 18.04, 20.04 or 22.04</a:t>
            </a:r>
          </a:p>
          <a:p>
            <a:pPr algn="just">
              <a:lnSpc>
                <a:spcPts val="2400"/>
              </a:lnSpc>
            </a:pPr>
            <a:endParaRPr lang="en-ZA" sz="2000" noProof="1">
              <a:solidFill>
                <a:schemeClr val="accent1">
                  <a:lumMod val="60000"/>
                  <a:lumOff val="40000"/>
                </a:schemeClr>
              </a:solidFill>
            </a:endParaRPr>
          </a:p>
          <a:p>
            <a:pPr marL="457200" indent="-457200" algn="just">
              <a:lnSpc>
                <a:spcPts val="2400"/>
              </a:lnSpc>
              <a:buFont typeface="Courier New" panose="02070309020205020404" pitchFamily="49" charset="0"/>
              <a:buChar char="o"/>
            </a:pPr>
            <a:r>
              <a:rPr lang="en-ZA" sz="2000" noProof="1">
                <a:solidFill>
                  <a:schemeClr val="accent1">
                    <a:lumMod val="60000"/>
                    <a:lumOff val="40000"/>
                  </a:schemeClr>
                </a:solidFill>
              </a:rPr>
              <a:t>256 MB of RAM </a:t>
            </a:r>
          </a:p>
          <a:p>
            <a:pPr algn="just">
              <a:lnSpc>
                <a:spcPts val="2400"/>
              </a:lnSpc>
            </a:pPr>
            <a:endParaRPr lang="en-ZA" sz="2000" noProof="1">
              <a:solidFill>
                <a:schemeClr val="accent1">
                  <a:lumMod val="60000"/>
                  <a:lumOff val="40000"/>
                </a:schemeClr>
              </a:solidFill>
            </a:endParaRPr>
          </a:p>
          <a:p>
            <a:pPr marL="457200" indent="-457200" algn="just">
              <a:lnSpc>
                <a:spcPts val="2400"/>
              </a:lnSpc>
              <a:buFont typeface="Courier New" panose="02070309020205020404" pitchFamily="49" charset="0"/>
              <a:buChar char="o"/>
            </a:pPr>
            <a:r>
              <a:rPr lang="en-ZA" sz="2000" noProof="1">
                <a:solidFill>
                  <a:schemeClr val="accent1">
                    <a:lumMod val="60000"/>
                    <a:lumOff val="40000"/>
                  </a:schemeClr>
                </a:solidFill>
              </a:rPr>
              <a:t>1 GB of drive space for solo use. However, no less than 10  GB is recommended if jenkins run inside a Docker container</a:t>
            </a:r>
          </a:p>
          <a:p>
            <a:pPr algn="just">
              <a:lnSpc>
                <a:spcPts val="2400"/>
              </a:lnSpc>
            </a:pPr>
            <a:endParaRPr lang="en-ZA" sz="2000" noProof="1">
              <a:solidFill>
                <a:schemeClr val="accent1">
                  <a:lumMod val="60000"/>
                  <a:lumOff val="40000"/>
                </a:schemeClr>
              </a:solidFill>
            </a:endParaRPr>
          </a:p>
          <a:p>
            <a:pPr marL="457200" indent="-457200" algn="just">
              <a:lnSpc>
                <a:spcPts val="2400"/>
              </a:lnSpc>
              <a:buFont typeface="Courier New" panose="02070309020205020404" pitchFamily="49" charset="0"/>
              <a:buChar char="o"/>
            </a:pPr>
            <a:r>
              <a:rPr lang="en-ZA" sz="2000" noProof="1">
                <a:solidFill>
                  <a:schemeClr val="accent1">
                    <a:lumMod val="60000"/>
                    <a:lumOff val="40000"/>
                  </a:schemeClr>
                </a:solidFill>
              </a:rPr>
              <a:t>4GB+ of RAM</a:t>
            </a:r>
          </a:p>
          <a:p>
            <a:pPr algn="just">
              <a:lnSpc>
                <a:spcPts val="2400"/>
              </a:lnSpc>
            </a:pPr>
            <a:endParaRPr lang="en-ZA" sz="2000" noProof="1">
              <a:solidFill>
                <a:schemeClr val="accent1">
                  <a:lumMod val="60000"/>
                  <a:lumOff val="40000"/>
                </a:schemeClr>
              </a:solidFill>
            </a:endParaRPr>
          </a:p>
          <a:p>
            <a:pPr marL="457200" indent="-457200" algn="just">
              <a:lnSpc>
                <a:spcPts val="2400"/>
              </a:lnSpc>
              <a:buFont typeface="Courier New" panose="02070309020205020404" pitchFamily="49" charset="0"/>
              <a:buChar char="o"/>
            </a:pPr>
            <a:r>
              <a:rPr lang="en-ZA" sz="2000" noProof="1">
                <a:solidFill>
                  <a:schemeClr val="accent1">
                    <a:lumMod val="60000"/>
                    <a:lumOff val="40000"/>
                  </a:schemeClr>
                </a:solidFill>
              </a:rPr>
              <a:t>50GB+ of drive space</a:t>
            </a:r>
          </a:p>
          <a:p>
            <a:pPr algn="just">
              <a:lnSpc>
                <a:spcPts val="2400"/>
              </a:lnSpc>
            </a:pPr>
            <a:endParaRPr lang="en-ZA" sz="2000" noProof="1">
              <a:solidFill>
                <a:schemeClr val="accent1">
                  <a:lumMod val="60000"/>
                  <a:lumOff val="40000"/>
                </a:schemeClr>
              </a:solidFill>
            </a:endParaRPr>
          </a:p>
          <a:p>
            <a:pPr marL="457200" indent="-457200" algn="just">
              <a:lnSpc>
                <a:spcPts val="2400"/>
              </a:lnSpc>
              <a:buFont typeface="Courier New" panose="02070309020205020404" pitchFamily="49" charset="0"/>
              <a:buChar char="o"/>
            </a:pPr>
            <a:r>
              <a:rPr lang="en-ZA" sz="2000" noProof="1">
                <a:solidFill>
                  <a:schemeClr val="accent1">
                    <a:lumMod val="60000"/>
                    <a:lumOff val="40000"/>
                  </a:schemeClr>
                </a:solidFill>
              </a:rPr>
              <a:t>Oracle JDK 8 or 11</a:t>
            </a:r>
          </a:p>
          <a:p>
            <a:pPr algn="just">
              <a:lnSpc>
                <a:spcPts val="2400"/>
              </a:lnSpc>
            </a:pPr>
            <a:endParaRPr lang="en-ZA" sz="2000" noProof="1">
              <a:solidFill>
                <a:schemeClr val="accent1">
                  <a:lumMod val="60000"/>
                  <a:lumOff val="40000"/>
                </a:schemeClr>
              </a:solidFill>
            </a:endParaRPr>
          </a:p>
          <a:p>
            <a:pPr marL="457200" indent="-457200" algn="just">
              <a:lnSpc>
                <a:spcPts val="2400"/>
              </a:lnSpc>
              <a:buFont typeface="Courier New" panose="02070309020205020404" pitchFamily="49" charset="0"/>
              <a:buChar char="o"/>
            </a:pPr>
            <a:r>
              <a:rPr lang="en-ZA" sz="2000" noProof="1">
                <a:solidFill>
                  <a:schemeClr val="accent1">
                    <a:lumMod val="60000"/>
                    <a:lumOff val="40000"/>
                  </a:schemeClr>
                </a:solidFill>
              </a:rPr>
              <a:t>Jenkins by default runs on port 8080</a:t>
            </a:r>
          </a:p>
          <a:p>
            <a:pPr marL="457200" indent="-457200">
              <a:lnSpc>
                <a:spcPts val="2400"/>
              </a:lnSpc>
              <a:buFont typeface="Courier New" panose="02070309020205020404" pitchFamily="49" charset="0"/>
              <a:buChar char="o"/>
            </a:pPr>
            <a:endParaRPr lang="en-ZA" sz="2000" noProof="1"/>
          </a:p>
          <a:p>
            <a:pPr marL="457200" indent="-457200">
              <a:lnSpc>
                <a:spcPts val="2400"/>
              </a:lnSpc>
              <a:buFont typeface="Courier New" panose="02070309020205020404" pitchFamily="49" charset="0"/>
              <a:buChar char="o"/>
            </a:pPr>
            <a:endParaRPr lang="en-ZA" sz="2000" noProof="1">
              <a:solidFill>
                <a:schemeClr val="accent1">
                  <a:lumMod val="60000"/>
                  <a:lumOff val="40000"/>
                </a:schemeClr>
              </a:solidFill>
            </a:endParaRPr>
          </a:p>
          <a:p>
            <a:pPr>
              <a:lnSpc>
                <a:spcPts val="2400"/>
              </a:lnSpc>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1815548" y="547723"/>
            <a:ext cx="6599582" cy="365293"/>
          </a:xfrm>
          <a:prstGeom prst="rect">
            <a:avLst/>
          </a:prstGeom>
          <a:noFill/>
          <a:ln/>
        </p:spPr>
        <p:txBody>
          <a:bodyPr wrap="square" lIns="0" tIns="0" rIns="0" bIns="0" rtlCol="0" anchor="t"/>
          <a:lstStyle/>
          <a:p>
            <a:pPr algn="l">
              <a:lnSpc>
                <a:spcPts val="2850"/>
              </a:lnSpc>
            </a:pPr>
            <a:r>
              <a:rPr lang="en-ZA" sz="2400" dirty="0">
                <a:latin typeface="Bahnschrift SemiBold" panose="020B0502040204020203" pitchFamily="34" charset="0"/>
              </a:rPr>
              <a:t> </a:t>
            </a:r>
            <a:r>
              <a:rPr lang="en-ZA" sz="2400" dirty="0">
                <a:solidFill>
                  <a:schemeClr val="bg1"/>
                </a:solidFill>
                <a:latin typeface="Bahnschrift SemiBold" panose="020B0502040204020203" pitchFamily="34" charset="0"/>
              </a:rPr>
              <a:t>INSTALLING AND CONFIGURING JENKINS </a:t>
            </a:r>
            <a:endParaRPr lang="en-US" sz="2400" dirty="0">
              <a:solidFill>
                <a:schemeClr val="bg1"/>
              </a:solidFill>
            </a:endParaRPr>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spTree>
    <p:extLst>
      <p:ext uri="{BB962C8B-B14F-4D97-AF65-F5344CB8AC3E}">
        <p14:creationId xmlns:p14="http://schemas.microsoft.com/office/powerpoint/2010/main" val="320179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820634"/>
            <a:ext cx="9723355" cy="5120829"/>
          </a:xfrm>
          <a:prstGeom prst="rect">
            <a:avLst/>
          </a:prstGeom>
          <a:noFill/>
          <a:ln/>
        </p:spPr>
        <p:txBody>
          <a:bodyPr wrap="square" lIns="0" tIns="0" rIns="0" bIns="0" rtlCol="0" anchor="t"/>
          <a:lstStyle/>
          <a:p>
            <a:pPr marL="342900" indent="-342900" algn="just">
              <a:lnSpc>
                <a:spcPts val="2400"/>
              </a:lnSpc>
              <a:buFont typeface="Wingdings" panose="05000000000000000000" pitchFamily="2" charset="2"/>
              <a:buChar char="Ø"/>
            </a:pPr>
            <a:r>
              <a:rPr lang="en-ZA" sz="2400" noProof="1">
                <a:solidFill>
                  <a:schemeClr val="accent1">
                    <a:lumMod val="60000"/>
                    <a:lumOff val="40000"/>
                  </a:schemeClr>
                </a:solidFill>
              </a:rPr>
              <a:t>STEP -1 Installing Java Development kit</a:t>
            </a:r>
          </a:p>
          <a:p>
            <a:pPr marL="342900" indent="-342900" algn="just">
              <a:lnSpc>
                <a:spcPts val="2400"/>
              </a:lnSpc>
              <a:buFont typeface="Courier New" panose="02070309020205020404" pitchFamily="49" charset="0"/>
              <a:buChar char="o"/>
            </a:pPr>
            <a:r>
              <a:rPr lang="en-ZA" sz="1800" noProof="1">
                <a:solidFill>
                  <a:schemeClr val="accent1">
                    <a:lumMod val="60000"/>
                    <a:lumOff val="40000"/>
                  </a:schemeClr>
                </a:solidFill>
              </a:rPr>
              <a:t>Sudo apt-get install openjdk-11-jdk</a:t>
            </a:r>
          </a:p>
          <a:p>
            <a:pPr algn="just">
              <a:lnSpc>
                <a:spcPts val="2400"/>
              </a:lnSpc>
            </a:pPr>
            <a:endParaRPr lang="en-ZA" sz="1800" noProof="1">
              <a:solidFill>
                <a:schemeClr val="accent1">
                  <a:lumMod val="60000"/>
                  <a:lumOff val="40000"/>
                </a:schemeClr>
              </a:solidFill>
            </a:endParaRPr>
          </a:p>
          <a:p>
            <a:pPr algn="just">
              <a:lnSpc>
                <a:spcPts val="2400"/>
              </a:lnSpc>
            </a:pPr>
            <a:endParaRPr lang="en-ZA" noProof="1">
              <a:solidFill>
                <a:schemeClr val="accent1">
                  <a:lumMod val="60000"/>
                  <a:lumOff val="40000"/>
                </a:schemeClr>
              </a:solidFill>
            </a:endParaRPr>
          </a:p>
          <a:p>
            <a:pPr marL="342900" indent="-342900" algn="just">
              <a:lnSpc>
                <a:spcPts val="2400"/>
              </a:lnSpc>
              <a:buFont typeface="Wingdings" panose="05000000000000000000" pitchFamily="2" charset="2"/>
              <a:buChar char="Ø"/>
            </a:pPr>
            <a:r>
              <a:rPr lang="en-ZA" sz="2400" noProof="1">
                <a:solidFill>
                  <a:schemeClr val="accent1">
                    <a:lumMod val="60000"/>
                    <a:lumOff val="40000"/>
                  </a:schemeClr>
                </a:solidFill>
              </a:rPr>
              <a:t>Step -2 Installing Jenkins </a:t>
            </a:r>
          </a:p>
          <a:p>
            <a:pPr marL="285750" indent="-285750" algn="just">
              <a:buFont typeface="Courier New" panose="02070309020205020404" pitchFamily="49" charset="0"/>
              <a:buChar char="o"/>
            </a:pPr>
            <a:r>
              <a:rPr lang="en-ZA" noProof="1">
                <a:solidFill>
                  <a:schemeClr val="accent1">
                    <a:lumMod val="60000"/>
                    <a:lumOff val="40000"/>
                  </a:schemeClr>
                </a:solidFill>
              </a:rPr>
              <a:t>curl -fsSL https://pkg.jenkins.io/debian-stable/jenkins.io.key | sudo tee \</a:t>
            </a:r>
          </a:p>
          <a:p>
            <a:pPr algn="just"/>
            <a:r>
              <a:rPr lang="en-ZA" noProof="1">
                <a:solidFill>
                  <a:schemeClr val="accent1">
                    <a:lumMod val="60000"/>
                    <a:lumOff val="40000"/>
                  </a:schemeClr>
                </a:solidFill>
              </a:rPr>
              <a:t>          /usr/share/keyrings/jenkins-keyring.asc &gt; /dev/null</a:t>
            </a:r>
          </a:p>
          <a:p>
            <a:pPr marL="342900" indent="-342900" algn="just">
              <a:lnSpc>
                <a:spcPts val="2400"/>
              </a:lnSpc>
              <a:buFont typeface="Courier New" panose="02070309020205020404" pitchFamily="49" charset="0"/>
              <a:buChar char="o"/>
            </a:pPr>
            <a:endParaRPr lang="en-ZA" noProof="1">
              <a:solidFill>
                <a:schemeClr val="accent1">
                  <a:lumMod val="60000"/>
                  <a:lumOff val="40000"/>
                </a:schemeClr>
              </a:solidFill>
            </a:endParaRPr>
          </a:p>
          <a:p>
            <a:pPr marL="342900" indent="-342900" algn="just">
              <a:lnSpc>
                <a:spcPts val="2400"/>
              </a:lnSpc>
              <a:buFont typeface="Courier New" panose="02070309020205020404" pitchFamily="49" charset="0"/>
              <a:buChar char="o"/>
            </a:pPr>
            <a:r>
              <a:rPr lang="en-ZA" noProof="1">
                <a:solidFill>
                  <a:schemeClr val="accent1">
                    <a:lumMod val="60000"/>
                    <a:lumOff val="40000"/>
                  </a:schemeClr>
                </a:solidFill>
              </a:rPr>
              <a:t>echo deb [signed-by=/usr/share/keyrings/jenkins-keyring.asc] \  https://pkg.jenkins.io/debian-stable binary/ | sudo tee \ /etc/apt/sources.list.d/jenkins.list &gt; /dev/null</a:t>
            </a:r>
          </a:p>
          <a:p>
            <a:pPr marL="342900" indent="-342900" algn="just">
              <a:lnSpc>
                <a:spcPts val="2400"/>
              </a:lnSpc>
              <a:buFont typeface="Courier New" panose="02070309020205020404" pitchFamily="49" charset="0"/>
              <a:buChar char="o"/>
            </a:pPr>
            <a:endParaRPr lang="en-ZA" noProof="1">
              <a:solidFill>
                <a:schemeClr val="accent1">
                  <a:lumMod val="60000"/>
                  <a:lumOff val="40000"/>
                </a:schemeClr>
              </a:solidFill>
            </a:endParaRPr>
          </a:p>
          <a:p>
            <a:pPr marL="342900" indent="-342900" algn="just">
              <a:lnSpc>
                <a:spcPts val="2400"/>
              </a:lnSpc>
              <a:buFont typeface="Courier New" panose="02070309020205020404" pitchFamily="49" charset="0"/>
              <a:buChar char="o"/>
            </a:pPr>
            <a:r>
              <a:rPr lang="en-ZA" noProof="1">
                <a:solidFill>
                  <a:schemeClr val="accent1">
                    <a:lumMod val="60000"/>
                    <a:lumOff val="40000"/>
                  </a:schemeClr>
                </a:solidFill>
              </a:rPr>
              <a:t>sudo apt-get update</a:t>
            </a:r>
          </a:p>
          <a:p>
            <a:pPr marL="342900" indent="-342900" algn="just">
              <a:lnSpc>
                <a:spcPts val="2400"/>
              </a:lnSpc>
              <a:buFont typeface="Courier New" panose="02070309020205020404" pitchFamily="49" charset="0"/>
              <a:buChar char="o"/>
            </a:pPr>
            <a:endParaRPr lang="en-ZA" noProof="1">
              <a:solidFill>
                <a:schemeClr val="accent1">
                  <a:lumMod val="60000"/>
                  <a:lumOff val="40000"/>
                </a:schemeClr>
              </a:solidFill>
            </a:endParaRPr>
          </a:p>
          <a:p>
            <a:pPr marL="342900" indent="-342900" algn="just">
              <a:lnSpc>
                <a:spcPts val="2400"/>
              </a:lnSpc>
              <a:buFont typeface="Courier New" panose="02070309020205020404" pitchFamily="49" charset="0"/>
              <a:buChar char="o"/>
            </a:pPr>
            <a:r>
              <a:rPr lang="en-ZA" noProof="1">
                <a:solidFill>
                  <a:schemeClr val="accent1">
                    <a:lumMod val="60000"/>
                    <a:lumOff val="40000"/>
                  </a:schemeClr>
                </a:solidFill>
              </a:rPr>
              <a:t>sudo apt-get install jenkins</a:t>
            </a:r>
          </a:p>
          <a:p>
            <a:pPr marL="342900" indent="-342900" algn="just">
              <a:lnSpc>
                <a:spcPts val="2400"/>
              </a:lnSpc>
              <a:buFont typeface="Courier New" panose="02070309020205020404" pitchFamily="49" charset="0"/>
              <a:buChar char="o"/>
            </a:pPr>
            <a:endParaRPr lang="en-ZA" noProof="1">
              <a:solidFill>
                <a:schemeClr val="accent1">
                  <a:lumMod val="60000"/>
                  <a:lumOff val="40000"/>
                </a:schemeClr>
              </a:solidFill>
            </a:endParaRPr>
          </a:p>
          <a:p>
            <a:pPr marL="342900" indent="-342900" algn="just">
              <a:lnSpc>
                <a:spcPts val="2400"/>
              </a:lnSpc>
              <a:buFont typeface="Courier New" panose="02070309020205020404" pitchFamily="49" charset="0"/>
              <a:buChar char="o"/>
            </a:pPr>
            <a:r>
              <a:rPr lang="en-ZA" noProof="1">
                <a:solidFill>
                  <a:schemeClr val="accent1">
                    <a:lumMod val="60000"/>
                    <a:lumOff val="40000"/>
                  </a:schemeClr>
                </a:solidFill>
              </a:rPr>
              <a:t>sudo systemctl start jenkins.service</a:t>
            </a:r>
          </a:p>
          <a:p>
            <a:pPr>
              <a:lnSpc>
                <a:spcPts val="2400"/>
              </a:lnSpc>
            </a:pPr>
            <a:endParaRPr lang="en-ZA" sz="2400" noProof="1">
              <a:solidFill>
                <a:schemeClr val="accent1">
                  <a:lumMod val="60000"/>
                  <a:lumOff val="40000"/>
                </a:schemeClr>
              </a:solidFill>
            </a:endParaRPr>
          </a:p>
          <a:p>
            <a:pPr marL="342900" indent="-342900">
              <a:lnSpc>
                <a:spcPts val="2400"/>
              </a:lnSpc>
              <a:buFont typeface="Wingdings" panose="05000000000000000000" pitchFamily="2" charset="2"/>
              <a:buChar char="Ø"/>
            </a:pPr>
            <a:endParaRPr lang="en-ZA" sz="2000" noProof="1"/>
          </a:p>
          <a:p>
            <a:pPr marL="457200" indent="-457200">
              <a:lnSpc>
                <a:spcPts val="2400"/>
              </a:lnSpc>
              <a:buFont typeface="Courier New" panose="02070309020205020404" pitchFamily="49" charset="0"/>
              <a:buChar char="o"/>
            </a:pPr>
            <a:endParaRPr lang="en-ZA" sz="2000" noProof="1">
              <a:solidFill>
                <a:schemeClr val="accent1">
                  <a:lumMod val="60000"/>
                  <a:lumOff val="40000"/>
                </a:schemeClr>
              </a:solidFill>
            </a:endParaRPr>
          </a:p>
          <a:p>
            <a:pPr>
              <a:lnSpc>
                <a:spcPts val="2400"/>
              </a:lnSpc>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spTree>
    <p:extLst>
      <p:ext uri="{BB962C8B-B14F-4D97-AF65-F5344CB8AC3E}">
        <p14:creationId xmlns:p14="http://schemas.microsoft.com/office/powerpoint/2010/main" val="95325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820634"/>
            <a:ext cx="9723355" cy="5120829"/>
          </a:xfrm>
          <a:prstGeom prst="rect">
            <a:avLst/>
          </a:prstGeom>
          <a:noFill/>
          <a:ln/>
        </p:spPr>
        <p:txBody>
          <a:bodyPr wrap="square" lIns="0" tIns="0" rIns="0" bIns="0" rtlCol="0" anchor="t"/>
          <a:lstStyle/>
          <a:p>
            <a:pPr marL="342900" indent="-342900" algn="just">
              <a:lnSpc>
                <a:spcPts val="2400"/>
              </a:lnSpc>
              <a:buFont typeface="Wingdings" panose="05000000000000000000" pitchFamily="2" charset="2"/>
              <a:buChar char="Ø"/>
            </a:pPr>
            <a:r>
              <a:rPr lang="en-ZA" sz="2800" noProof="1">
                <a:solidFill>
                  <a:schemeClr val="accent1">
                    <a:lumMod val="60000"/>
                    <a:lumOff val="40000"/>
                  </a:schemeClr>
                </a:solidFill>
              </a:rPr>
              <a:t>sudo systemctl status jenkins</a:t>
            </a:r>
          </a:p>
          <a:p>
            <a:pPr algn="just">
              <a:lnSpc>
                <a:spcPts val="2400"/>
              </a:lnSpc>
            </a:pPr>
            <a:endParaRPr lang="en-ZA" sz="2400" noProof="1">
              <a:solidFill>
                <a:schemeClr val="accent1">
                  <a:lumMod val="60000"/>
                  <a:lumOff val="40000"/>
                </a:schemeClr>
              </a:solidFill>
            </a:endParaRPr>
          </a:p>
          <a:p>
            <a:pPr marL="342900" indent="-342900">
              <a:lnSpc>
                <a:spcPts val="2400"/>
              </a:lnSpc>
              <a:buFont typeface="Wingdings" panose="05000000000000000000" pitchFamily="2" charset="2"/>
              <a:buChar char="Ø"/>
            </a:pPr>
            <a:endParaRPr lang="en-ZA" sz="2000" noProof="1"/>
          </a:p>
          <a:p>
            <a:pPr marL="457200" indent="-457200">
              <a:lnSpc>
                <a:spcPts val="2400"/>
              </a:lnSpc>
              <a:buFont typeface="Courier New" panose="02070309020205020404" pitchFamily="49" charset="0"/>
              <a:buChar char="o"/>
            </a:pPr>
            <a:endParaRPr lang="en-ZA" sz="2000" noProof="1">
              <a:solidFill>
                <a:schemeClr val="accent1">
                  <a:lumMod val="60000"/>
                  <a:lumOff val="40000"/>
                </a:schemeClr>
              </a:solidFill>
            </a:endParaRPr>
          </a:p>
          <a:p>
            <a:pPr>
              <a:lnSpc>
                <a:spcPts val="2400"/>
              </a:lnSpc>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5" name="Picture 4">
            <a:extLst>
              <a:ext uri="{FF2B5EF4-FFF2-40B4-BE49-F238E27FC236}">
                <a16:creationId xmlns:a16="http://schemas.microsoft.com/office/drawing/2014/main" id="{2B1165DE-ABAB-88EB-A595-F85CF12DA97C}"/>
              </a:ext>
            </a:extLst>
          </p:cNvPr>
          <p:cNvPicPr>
            <a:picLocks noChangeAspect="1"/>
          </p:cNvPicPr>
          <p:nvPr/>
        </p:nvPicPr>
        <p:blipFill>
          <a:blip r:embed="rId7"/>
          <a:stretch>
            <a:fillRect/>
          </a:stretch>
        </p:blipFill>
        <p:spPr>
          <a:xfrm>
            <a:off x="467815" y="1219460"/>
            <a:ext cx="9962060" cy="5125512"/>
          </a:xfrm>
          <a:prstGeom prst="rect">
            <a:avLst/>
          </a:prstGeom>
        </p:spPr>
      </p:pic>
    </p:spTree>
    <p:extLst>
      <p:ext uri="{BB962C8B-B14F-4D97-AF65-F5344CB8AC3E}">
        <p14:creationId xmlns:p14="http://schemas.microsoft.com/office/powerpoint/2010/main" val="158365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820634"/>
            <a:ext cx="9723355" cy="5120829"/>
          </a:xfrm>
          <a:prstGeom prst="rect">
            <a:avLst/>
          </a:prstGeom>
          <a:noFill/>
          <a:ln/>
        </p:spPr>
        <p:txBody>
          <a:bodyPr wrap="square" lIns="0" tIns="0" rIns="0" bIns="0" rtlCol="0" anchor="t"/>
          <a:lstStyle/>
          <a:p>
            <a:pPr marL="342900" indent="-342900" algn="just">
              <a:lnSpc>
                <a:spcPts val="2400"/>
              </a:lnSpc>
              <a:buFont typeface="Wingdings" panose="05000000000000000000" pitchFamily="2" charset="2"/>
              <a:buChar char="Ø"/>
            </a:pPr>
            <a:r>
              <a:rPr lang="en-ZA" sz="2400" noProof="1">
                <a:solidFill>
                  <a:schemeClr val="accent1">
                    <a:lumMod val="60000"/>
                    <a:lumOff val="40000"/>
                  </a:schemeClr>
                </a:solidFill>
              </a:rPr>
              <a:t>Now copy the IP and paste in browser with port 8080</a:t>
            </a:r>
          </a:p>
          <a:p>
            <a:pPr marL="342900" indent="-342900" algn="just">
              <a:lnSpc>
                <a:spcPts val="2400"/>
              </a:lnSpc>
              <a:buFont typeface="Wingdings" panose="05000000000000000000" pitchFamily="2" charset="2"/>
              <a:buChar char="Ø"/>
            </a:pPr>
            <a:r>
              <a:rPr lang="en-ZA" sz="2400" noProof="1">
                <a:solidFill>
                  <a:schemeClr val="accent1">
                    <a:lumMod val="60000"/>
                    <a:lumOff val="40000"/>
                  </a:schemeClr>
                </a:solidFill>
              </a:rPr>
              <a:t>sudo cat /var/lib/jenkins/secrets/initialAdminPassword</a:t>
            </a:r>
          </a:p>
          <a:p>
            <a:pPr algn="just">
              <a:lnSpc>
                <a:spcPts val="2400"/>
              </a:lnSpc>
            </a:pPr>
            <a:endParaRPr lang="en-ZA" sz="2400" noProof="1">
              <a:solidFill>
                <a:schemeClr val="accent1">
                  <a:lumMod val="60000"/>
                  <a:lumOff val="40000"/>
                </a:schemeClr>
              </a:solidFill>
            </a:endParaRPr>
          </a:p>
          <a:p>
            <a:pPr marL="342900" indent="-342900">
              <a:lnSpc>
                <a:spcPts val="2400"/>
              </a:lnSpc>
              <a:buFont typeface="Wingdings" panose="05000000000000000000" pitchFamily="2" charset="2"/>
              <a:buChar char="Ø"/>
            </a:pPr>
            <a:endParaRPr lang="en-ZA" sz="2000" noProof="1"/>
          </a:p>
          <a:p>
            <a:pPr marL="457200" indent="-457200">
              <a:lnSpc>
                <a:spcPts val="2400"/>
              </a:lnSpc>
              <a:buFont typeface="Courier New" panose="02070309020205020404" pitchFamily="49" charset="0"/>
              <a:buChar char="o"/>
            </a:pPr>
            <a:endParaRPr lang="en-ZA" sz="2000" noProof="1">
              <a:solidFill>
                <a:schemeClr val="accent1">
                  <a:lumMod val="60000"/>
                  <a:lumOff val="40000"/>
                </a:schemeClr>
              </a:solidFill>
            </a:endParaRPr>
          </a:p>
          <a:p>
            <a:pPr>
              <a:lnSpc>
                <a:spcPts val="2400"/>
              </a:lnSpc>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6" name="Picture 5">
            <a:extLst>
              <a:ext uri="{FF2B5EF4-FFF2-40B4-BE49-F238E27FC236}">
                <a16:creationId xmlns:a16="http://schemas.microsoft.com/office/drawing/2014/main" id="{41D47906-B3B4-980B-111A-5F56FDC3E021}"/>
              </a:ext>
            </a:extLst>
          </p:cNvPr>
          <p:cNvPicPr>
            <a:picLocks noChangeAspect="1"/>
          </p:cNvPicPr>
          <p:nvPr/>
        </p:nvPicPr>
        <p:blipFill>
          <a:blip r:embed="rId7"/>
          <a:stretch>
            <a:fillRect/>
          </a:stretch>
        </p:blipFill>
        <p:spPr>
          <a:xfrm>
            <a:off x="388525" y="1429501"/>
            <a:ext cx="10037316" cy="4988754"/>
          </a:xfrm>
          <a:prstGeom prst="rect">
            <a:avLst/>
          </a:prstGeom>
        </p:spPr>
      </p:pic>
    </p:spTree>
    <p:extLst>
      <p:ext uri="{BB962C8B-B14F-4D97-AF65-F5344CB8AC3E}">
        <p14:creationId xmlns:p14="http://schemas.microsoft.com/office/powerpoint/2010/main" val="415419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820634"/>
            <a:ext cx="9723355" cy="5120829"/>
          </a:xfrm>
          <a:prstGeom prst="rect">
            <a:avLst/>
          </a:prstGeom>
          <a:noFill/>
          <a:ln/>
        </p:spPr>
        <p:txBody>
          <a:bodyPr wrap="square" lIns="0" tIns="0" rIns="0" bIns="0" rtlCol="0" anchor="t"/>
          <a:lstStyle/>
          <a:p>
            <a:pPr marL="342900" indent="-342900" algn="just">
              <a:lnSpc>
                <a:spcPts val="2400"/>
              </a:lnSpc>
              <a:buFont typeface="Wingdings" panose="05000000000000000000" pitchFamily="2" charset="2"/>
              <a:buChar char="Ø"/>
            </a:pPr>
            <a:r>
              <a:rPr lang="en-ZA" sz="2400" noProof="1">
                <a:solidFill>
                  <a:schemeClr val="accent1">
                    <a:lumMod val="60000"/>
                    <a:lumOff val="40000"/>
                  </a:schemeClr>
                </a:solidFill>
              </a:rPr>
              <a:t>Customize Jenkins</a:t>
            </a:r>
          </a:p>
          <a:p>
            <a:pPr algn="just">
              <a:lnSpc>
                <a:spcPts val="2400"/>
              </a:lnSpc>
            </a:pPr>
            <a:endParaRPr lang="en-ZA" sz="2400" noProof="1">
              <a:solidFill>
                <a:schemeClr val="accent1">
                  <a:lumMod val="60000"/>
                  <a:lumOff val="40000"/>
                </a:schemeClr>
              </a:solidFill>
            </a:endParaRPr>
          </a:p>
          <a:p>
            <a:pPr marL="342900" indent="-342900">
              <a:lnSpc>
                <a:spcPts val="2400"/>
              </a:lnSpc>
              <a:buFont typeface="Wingdings" panose="05000000000000000000" pitchFamily="2" charset="2"/>
              <a:buChar char="Ø"/>
            </a:pPr>
            <a:endParaRPr lang="en-ZA" sz="2000" noProof="1"/>
          </a:p>
          <a:p>
            <a:pPr marL="457200" indent="-457200">
              <a:lnSpc>
                <a:spcPts val="2400"/>
              </a:lnSpc>
              <a:buFont typeface="Courier New" panose="02070309020205020404" pitchFamily="49" charset="0"/>
              <a:buChar char="o"/>
            </a:pPr>
            <a:endParaRPr lang="en-ZA" sz="2000" noProof="1">
              <a:solidFill>
                <a:schemeClr val="accent1">
                  <a:lumMod val="60000"/>
                  <a:lumOff val="40000"/>
                </a:schemeClr>
              </a:solidFill>
            </a:endParaRPr>
          </a:p>
          <a:p>
            <a:pPr>
              <a:lnSpc>
                <a:spcPts val="2400"/>
              </a:lnSpc>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5" name="Picture 4">
            <a:extLst>
              <a:ext uri="{FF2B5EF4-FFF2-40B4-BE49-F238E27FC236}">
                <a16:creationId xmlns:a16="http://schemas.microsoft.com/office/drawing/2014/main" id="{EE7F4001-3167-FE8B-6845-7BF2048DAF9A}"/>
              </a:ext>
            </a:extLst>
          </p:cNvPr>
          <p:cNvPicPr>
            <a:picLocks noChangeAspect="1"/>
          </p:cNvPicPr>
          <p:nvPr/>
        </p:nvPicPr>
        <p:blipFill>
          <a:blip r:embed="rId7"/>
          <a:stretch>
            <a:fillRect/>
          </a:stretch>
        </p:blipFill>
        <p:spPr>
          <a:xfrm>
            <a:off x="526173" y="1213227"/>
            <a:ext cx="9903702" cy="5232960"/>
          </a:xfrm>
          <a:prstGeom prst="rect">
            <a:avLst/>
          </a:prstGeom>
        </p:spPr>
      </p:pic>
    </p:spTree>
    <p:extLst>
      <p:ext uri="{BB962C8B-B14F-4D97-AF65-F5344CB8AC3E}">
        <p14:creationId xmlns:p14="http://schemas.microsoft.com/office/powerpoint/2010/main" val="384936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279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6" name="Image 4"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076700" y="285750"/>
            <a:ext cx="3276600" cy="5429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10" name="Text 2"/>
          <p:cNvSpPr/>
          <p:nvPr/>
        </p:nvSpPr>
        <p:spPr>
          <a:xfrm>
            <a:off x="819150" y="2057400"/>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6057900" y="2139433"/>
            <a:ext cx="4714875" cy="1190625"/>
          </a:xfrm>
          <a:prstGeom prst="rect">
            <a:avLst/>
          </a:prstGeom>
          <a:noFill/>
          <a:ln/>
        </p:spPr>
        <p:txBody>
          <a:bodyPr wrap="square" lIns="0" tIns="0" rIns="0" bIns="0" rtlCol="0" anchor="t"/>
          <a:lstStyle/>
          <a:p>
            <a:pPr algn="ctr">
              <a:lnSpc>
                <a:spcPts val="1950"/>
              </a:lnSpc>
            </a:pPr>
            <a:endParaRPr lang="en-US" sz="12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8"/>
          <a:stretch>
            <a:fillRect/>
          </a:stretch>
        </p:blipFill>
        <p:spPr>
          <a:xfrm>
            <a:off x="9541365" y="242923"/>
            <a:ext cx="1628775" cy="304800"/>
          </a:xfrm>
          <a:prstGeom prst="rect">
            <a:avLst/>
          </a:prstGeom>
        </p:spPr>
      </p:pic>
      <p:sp>
        <p:nvSpPr>
          <p:cNvPr id="7" name="TextBox 6">
            <a:extLst>
              <a:ext uri="{FF2B5EF4-FFF2-40B4-BE49-F238E27FC236}">
                <a16:creationId xmlns:a16="http://schemas.microsoft.com/office/drawing/2014/main" id="{2582A74F-9B77-37AB-4B05-B16961E5144A}"/>
              </a:ext>
            </a:extLst>
          </p:cNvPr>
          <p:cNvSpPr txBox="1"/>
          <p:nvPr/>
        </p:nvSpPr>
        <p:spPr>
          <a:xfrm>
            <a:off x="4076700" y="308428"/>
            <a:ext cx="5804452" cy="461665"/>
          </a:xfrm>
          <a:prstGeom prst="rect">
            <a:avLst/>
          </a:prstGeom>
          <a:noFill/>
        </p:spPr>
        <p:txBody>
          <a:bodyPr wrap="square">
            <a:spAutoFit/>
          </a:bodyPr>
          <a:lstStyle/>
          <a:p>
            <a:r>
              <a:rPr lang="en-US" sz="2400" b="1" dirty="0">
                <a:solidFill>
                  <a:schemeClr val="accent2">
                    <a:lumMod val="60000"/>
                    <a:lumOff val="40000"/>
                  </a:schemeClr>
                </a:solidFill>
              </a:rPr>
              <a:t>MOOGLELABS - SERVICES</a:t>
            </a:r>
            <a:endParaRPr lang="en-IN" sz="2400" b="1" dirty="0">
              <a:solidFill>
                <a:schemeClr val="accent2">
                  <a:lumMod val="60000"/>
                  <a:lumOff val="40000"/>
                </a:schemeClr>
              </a:solidFill>
            </a:endParaRPr>
          </a:p>
        </p:txBody>
      </p:sp>
      <p:sp>
        <p:nvSpPr>
          <p:cNvPr id="16" name="TextBox 15">
            <a:extLst>
              <a:ext uri="{FF2B5EF4-FFF2-40B4-BE49-F238E27FC236}">
                <a16:creationId xmlns:a16="http://schemas.microsoft.com/office/drawing/2014/main" id="{679400EF-DDFA-ED29-328B-898646071455}"/>
              </a:ext>
            </a:extLst>
          </p:cNvPr>
          <p:cNvSpPr txBox="1"/>
          <p:nvPr/>
        </p:nvSpPr>
        <p:spPr>
          <a:xfrm>
            <a:off x="1145792" y="952206"/>
            <a:ext cx="9702555" cy="369332"/>
          </a:xfrm>
          <a:prstGeom prst="rect">
            <a:avLst/>
          </a:prstGeom>
          <a:noFill/>
        </p:spPr>
        <p:txBody>
          <a:bodyPr wrap="square">
            <a:spAutoFit/>
          </a:bodyPr>
          <a:lstStyle/>
          <a:p>
            <a:r>
              <a:rPr lang="en-US" b="1" i="0" dirty="0">
                <a:solidFill>
                  <a:schemeClr val="accent2">
                    <a:lumMod val="60000"/>
                    <a:lumOff val="40000"/>
                  </a:schemeClr>
                </a:solidFill>
                <a:effectLst/>
                <a:latin typeface="Poppins" panose="00000500000000000000" pitchFamily="2" charset="0"/>
              </a:rPr>
              <a:t>Decoding Innovation" in AI/ML, Blockchain, DevOps, Data Science &amp; Metaverse</a:t>
            </a:r>
            <a:endParaRPr lang="en-IN" b="1" dirty="0">
              <a:solidFill>
                <a:schemeClr val="accent2">
                  <a:lumMod val="60000"/>
                  <a:lumOff val="40000"/>
                </a:schemeClr>
              </a:solidFill>
            </a:endParaRPr>
          </a:p>
        </p:txBody>
      </p:sp>
      <p:sp>
        <p:nvSpPr>
          <p:cNvPr id="19" name="TextBox 18">
            <a:extLst>
              <a:ext uri="{FF2B5EF4-FFF2-40B4-BE49-F238E27FC236}">
                <a16:creationId xmlns:a16="http://schemas.microsoft.com/office/drawing/2014/main" id="{ACB640E2-1047-4282-39D7-EA384C79F8CC}"/>
              </a:ext>
            </a:extLst>
          </p:cNvPr>
          <p:cNvSpPr txBox="1"/>
          <p:nvPr/>
        </p:nvSpPr>
        <p:spPr>
          <a:xfrm>
            <a:off x="1120111" y="1397851"/>
            <a:ext cx="9977439" cy="3139321"/>
          </a:xfrm>
          <a:prstGeom prst="rect">
            <a:avLst/>
          </a:prstGeom>
          <a:noFill/>
        </p:spPr>
        <p:txBody>
          <a:bodyPr wrap="square">
            <a:spAutoFit/>
          </a:bodyPr>
          <a:lstStyle/>
          <a:p>
            <a:pPr fontAlgn="base"/>
            <a:r>
              <a:rPr lang="en-US" sz="1800" b="0" i="0" dirty="0">
                <a:solidFill>
                  <a:schemeClr val="accent2">
                    <a:lumMod val="60000"/>
                    <a:lumOff val="40000"/>
                  </a:schemeClr>
                </a:solidFill>
                <a:effectLst/>
                <a:latin typeface="Segoe UI Historic" panose="020B0502040204020203" pitchFamily="34" charset="0"/>
              </a:rPr>
              <a:t>Many organizations are afraid to take the leap toward AI/ML, Blockchain, DevOps, and Data Science. </a:t>
            </a:r>
            <a:r>
              <a:rPr lang="en-US" sz="1800" b="0" i="0" dirty="0" err="1">
                <a:solidFill>
                  <a:schemeClr val="accent2">
                    <a:lumMod val="60000"/>
                    <a:lumOff val="40000"/>
                  </a:schemeClr>
                </a:solidFill>
                <a:effectLst/>
                <a:latin typeface="Segoe UI Historic" panose="020B0502040204020203" pitchFamily="34" charset="0"/>
              </a:rPr>
              <a:t>MoogleLabs</a:t>
            </a:r>
            <a:r>
              <a:rPr lang="en-US" sz="1800" b="0" i="0" dirty="0">
                <a:solidFill>
                  <a:schemeClr val="accent2">
                    <a:lumMod val="60000"/>
                    <a:lumOff val="40000"/>
                  </a:schemeClr>
                </a:solidFill>
                <a:effectLst/>
                <a:latin typeface="Segoe UI Historic" panose="020B0502040204020203" pitchFamily="34" charset="0"/>
              </a:rPr>
              <a:t> makes the journey streamlined and smooth for you. Founded by seasoned IT experts, the company has the resources to help your business embrace new-age technology. </a:t>
            </a:r>
            <a:br>
              <a:rPr lang="en-US" sz="1800" b="0" i="0" dirty="0">
                <a:solidFill>
                  <a:schemeClr val="accent2">
                    <a:lumMod val="60000"/>
                    <a:lumOff val="40000"/>
                  </a:schemeClr>
                </a:solidFill>
                <a:effectLst/>
                <a:latin typeface="Segoe UI Historic" panose="020B0502040204020203" pitchFamily="34" charset="0"/>
              </a:rPr>
            </a:br>
            <a:endParaRPr lang="en-US" sz="1800" b="0" i="0" dirty="0">
              <a:solidFill>
                <a:schemeClr val="accent2">
                  <a:lumMod val="60000"/>
                  <a:lumOff val="40000"/>
                </a:schemeClr>
              </a:solidFill>
              <a:effectLst/>
              <a:latin typeface="Segoe UI" panose="020B0502040204020203" pitchFamily="34" charset="0"/>
            </a:endParaRPr>
          </a:p>
          <a:p>
            <a:pPr algn="just" fontAlgn="base"/>
            <a:r>
              <a:rPr lang="en-US" sz="1800" b="0" i="0" dirty="0">
                <a:solidFill>
                  <a:schemeClr val="accent2">
                    <a:lumMod val="60000"/>
                    <a:lumOff val="40000"/>
                  </a:schemeClr>
                </a:solidFill>
                <a:effectLst/>
                <a:latin typeface="Segoe UI Historic" panose="020B0502040204020203" pitchFamily="34" charset="0"/>
              </a:rPr>
              <a:t>At </a:t>
            </a:r>
            <a:r>
              <a:rPr lang="en-US" sz="1800" b="0" i="0" dirty="0" err="1">
                <a:solidFill>
                  <a:schemeClr val="accent2">
                    <a:lumMod val="60000"/>
                    <a:lumOff val="40000"/>
                  </a:schemeClr>
                </a:solidFill>
                <a:effectLst/>
                <a:latin typeface="Segoe UI Historic" panose="020B0502040204020203" pitchFamily="34" charset="0"/>
              </a:rPr>
              <a:t>MoogleLabs</a:t>
            </a:r>
            <a:r>
              <a:rPr lang="en-US" sz="1800" b="0" i="0" dirty="0">
                <a:solidFill>
                  <a:schemeClr val="accent2">
                    <a:lumMod val="60000"/>
                    <a:lumOff val="40000"/>
                  </a:schemeClr>
                </a:solidFill>
                <a:effectLst/>
                <a:latin typeface="Segoe UI Historic" panose="020B0502040204020203" pitchFamily="34" charset="0"/>
              </a:rPr>
              <a:t>, we help you compete effectively by leveraging cutting-edge technology and in this endeavor, we have a talented team, which is certified in the technologies it works on.  We have transformed businesses with our deep understanding of technology that can be utilized for various industries. The company is known for building a great client-business relationship by being transparent throughout the whole journey. </a:t>
            </a:r>
            <a:r>
              <a:rPr lang="en-US" sz="1800" b="0" i="0" dirty="0" err="1">
                <a:solidFill>
                  <a:schemeClr val="accent2">
                    <a:lumMod val="60000"/>
                    <a:lumOff val="40000"/>
                  </a:schemeClr>
                </a:solidFill>
                <a:effectLst/>
                <a:latin typeface="Segoe UI Historic" panose="020B0502040204020203" pitchFamily="34" charset="0"/>
              </a:rPr>
              <a:t>MoogleLabs</a:t>
            </a:r>
            <a:r>
              <a:rPr lang="en-US" sz="1800" b="0" i="0" dirty="0">
                <a:solidFill>
                  <a:schemeClr val="accent2">
                    <a:lumMod val="60000"/>
                    <a:lumOff val="40000"/>
                  </a:schemeClr>
                </a:solidFill>
                <a:effectLst/>
                <a:latin typeface="Segoe UI Historic" panose="020B0502040204020203" pitchFamily="34" charset="0"/>
              </a:rPr>
              <a:t> is always ready to better itself to provide the best services to its clients.</a:t>
            </a:r>
            <a:endParaRPr lang="en-US" sz="1800" b="0" i="0" dirty="0">
              <a:solidFill>
                <a:schemeClr val="accent2">
                  <a:lumMod val="60000"/>
                  <a:lumOff val="40000"/>
                </a:schemeClr>
              </a:solidFill>
              <a:effectLst/>
              <a:latin typeface="Segoe UI" panose="020B0502040204020203" pitchFamily="34" charset="0"/>
            </a:endParaRPr>
          </a:p>
        </p:txBody>
      </p:sp>
      <p:sp>
        <p:nvSpPr>
          <p:cNvPr id="20" name="Rectangle 19">
            <a:extLst>
              <a:ext uri="{FF2B5EF4-FFF2-40B4-BE49-F238E27FC236}">
                <a16:creationId xmlns:a16="http://schemas.microsoft.com/office/drawing/2014/main" id="{4DA3EE3E-0161-FE16-715F-4842D94268A6}"/>
              </a:ext>
            </a:extLst>
          </p:cNvPr>
          <p:cNvSpPr/>
          <p:nvPr/>
        </p:nvSpPr>
        <p:spPr>
          <a:xfrm>
            <a:off x="92544" y="4800356"/>
            <a:ext cx="2161497"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6D76DF60-3E32-7D1E-9040-0FA6F4233241}"/>
              </a:ext>
            </a:extLst>
          </p:cNvPr>
          <p:cNvSpPr txBox="1"/>
          <p:nvPr/>
        </p:nvSpPr>
        <p:spPr>
          <a:xfrm>
            <a:off x="188649" y="5696698"/>
            <a:ext cx="2181225" cy="784830"/>
          </a:xfrm>
          <a:prstGeom prst="rect">
            <a:avLst/>
          </a:prstGeom>
          <a:noFill/>
        </p:spPr>
        <p:txBody>
          <a:bodyPr wrap="square">
            <a:spAutoFit/>
          </a:bodyPr>
          <a:lstStyle/>
          <a:p>
            <a:pPr algn="l"/>
            <a:r>
              <a:rPr lang="en-US" sz="900" b="0" i="0" dirty="0">
                <a:effectLst/>
                <a:latin typeface="Poppins" panose="00000500000000000000" pitchFamily="2" charset="0"/>
              </a:rPr>
              <a:t>Our Applied AI brings roadmap to scale enterprise-grade solutions, with the power of analytics, automation and next-level computing.</a:t>
            </a:r>
          </a:p>
        </p:txBody>
      </p:sp>
      <p:pic>
        <p:nvPicPr>
          <p:cNvPr id="22" name="Graphic 21">
            <a:extLst>
              <a:ext uri="{FF2B5EF4-FFF2-40B4-BE49-F238E27FC236}">
                <a16:creationId xmlns:a16="http://schemas.microsoft.com/office/drawing/2014/main" id="{1ABED83F-1FE5-C174-8F55-9B90A656B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8332" y="4911729"/>
            <a:ext cx="373970" cy="432632"/>
          </a:xfrm>
          <a:prstGeom prst="rect">
            <a:avLst/>
          </a:prstGeom>
        </p:spPr>
      </p:pic>
      <p:sp>
        <p:nvSpPr>
          <p:cNvPr id="23" name="Rectangle 22">
            <a:extLst>
              <a:ext uri="{FF2B5EF4-FFF2-40B4-BE49-F238E27FC236}">
                <a16:creationId xmlns:a16="http://schemas.microsoft.com/office/drawing/2014/main" id="{1BB21DFC-C8A0-8E93-178B-30957AA445F6}"/>
              </a:ext>
            </a:extLst>
          </p:cNvPr>
          <p:cNvSpPr/>
          <p:nvPr/>
        </p:nvSpPr>
        <p:spPr>
          <a:xfrm>
            <a:off x="2331348" y="4800356"/>
            <a:ext cx="2167549" cy="17362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TextBox 23">
            <a:extLst>
              <a:ext uri="{FF2B5EF4-FFF2-40B4-BE49-F238E27FC236}">
                <a16:creationId xmlns:a16="http://schemas.microsoft.com/office/drawing/2014/main" id="{D5B83016-71A4-134F-F50D-DB10D15DF5D1}"/>
              </a:ext>
            </a:extLst>
          </p:cNvPr>
          <p:cNvSpPr txBox="1"/>
          <p:nvPr/>
        </p:nvSpPr>
        <p:spPr>
          <a:xfrm>
            <a:off x="2514070" y="5707623"/>
            <a:ext cx="2181225" cy="646331"/>
          </a:xfrm>
          <a:prstGeom prst="rect">
            <a:avLst/>
          </a:prstGeom>
          <a:noFill/>
        </p:spPr>
        <p:txBody>
          <a:bodyPr wrap="square">
            <a:spAutoFit/>
          </a:bodyPr>
          <a:lstStyle/>
          <a:p>
            <a:pPr algn="l"/>
            <a:r>
              <a:rPr lang="en-US" sz="900" b="0" i="0" dirty="0">
                <a:effectLst/>
                <a:latin typeface="Poppins" panose="00000500000000000000" pitchFamily="2" charset="0"/>
              </a:rPr>
              <a:t>Scale up your business with future-ready ML-powered applications integrated with AR/VR, image &amp; video analytics.</a:t>
            </a:r>
          </a:p>
        </p:txBody>
      </p:sp>
      <p:sp>
        <p:nvSpPr>
          <p:cNvPr id="25" name="Rectangle 24">
            <a:extLst>
              <a:ext uri="{FF2B5EF4-FFF2-40B4-BE49-F238E27FC236}">
                <a16:creationId xmlns:a16="http://schemas.microsoft.com/office/drawing/2014/main" id="{4A8841CA-F474-774F-1D0F-2CBFA03426F7}"/>
              </a:ext>
            </a:extLst>
          </p:cNvPr>
          <p:cNvSpPr/>
          <p:nvPr/>
        </p:nvSpPr>
        <p:spPr>
          <a:xfrm>
            <a:off x="4574158" y="4798595"/>
            <a:ext cx="2074909" cy="17262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a:extLst>
              <a:ext uri="{FF2B5EF4-FFF2-40B4-BE49-F238E27FC236}">
                <a16:creationId xmlns:a16="http://schemas.microsoft.com/office/drawing/2014/main" id="{18F29C3A-0DF8-222A-B42C-FD62635CCF06}"/>
              </a:ext>
            </a:extLst>
          </p:cNvPr>
          <p:cNvSpPr txBox="1"/>
          <p:nvPr/>
        </p:nvSpPr>
        <p:spPr>
          <a:xfrm>
            <a:off x="4603193" y="5714199"/>
            <a:ext cx="2181225" cy="646331"/>
          </a:xfrm>
          <a:prstGeom prst="rect">
            <a:avLst/>
          </a:prstGeom>
          <a:noFill/>
        </p:spPr>
        <p:txBody>
          <a:bodyPr wrap="square">
            <a:spAutoFit/>
          </a:bodyPr>
          <a:lstStyle/>
          <a:p>
            <a:pPr algn="l"/>
            <a:r>
              <a:rPr lang="en-US" sz="900" b="0" i="0" dirty="0">
                <a:effectLst/>
                <a:latin typeface="Poppins" panose="00000500000000000000" pitchFamily="2" charset="0"/>
              </a:rPr>
              <a:t>We help you build a secured decentralized solution for Smart Contracts, Crypto-token and NFT Marketplace.</a:t>
            </a:r>
          </a:p>
        </p:txBody>
      </p:sp>
      <p:sp>
        <p:nvSpPr>
          <p:cNvPr id="27" name="Rectangle 26">
            <a:extLst>
              <a:ext uri="{FF2B5EF4-FFF2-40B4-BE49-F238E27FC236}">
                <a16:creationId xmlns:a16="http://schemas.microsoft.com/office/drawing/2014/main" id="{9BCC36E6-1CD4-A1B1-2E26-6384E4666DA7}"/>
              </a:ext>
            </a:extLst>
          </p:cNvPr>
          <p:cNvSpPr/>
          <p:nvPr/>
        </p:nvSpPr>
        <p:spPr>
          <a:xfrm>
            <a:off x="6723264" y="4805181"/>
            <a:ext cx="2238375" cy="170967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Box 27">
            <a:extLst>
              <a:ext uri="{FF2B5EF4-FFF2-40B4-BE49-F238E27FC236}">
                <a16:creationId xmlns:a16="http://schemas.microsoft.com/office/drawing/2014/main" id="{76C7578C-D739-3015-08A2-190718943099}"/>
              </a:ext>
            </a:extLst>
          </p:cNvPr>
          <p:cNvSpPr txBox="1"/>
          <p:nvPr/>
        </p:nvSpPr>
        <p:spPr>
          <a:xfrm>
            <a:off x="6845459" y="5644696"/>
            <a:ext cx="2145301" cy="784830"/>
          </a:xfrm>
          <a:prstGeom prst="rect">
            <a:avLst/>
          </a:prstGeom>
          <a:noFill/>
        </p:spPr>
        <p:txBody>
          <a:bodyPr wrap="square">
            <a:spAutoFit/>
          </a:bodyPr>
          <a:lstStyle/>
          <a:p>
            <a:pPr algn="l"/>
            <a:r>
              <a:rPr lang="en-US" sz="900" b="0" i="0" dirty="0">
                <a:effectLst/>
                <a:latin typeface="Poppins" panose="00000500000000000000" pitchFamily="2" charset="0"/>
              </a:rPr>
              <a:t>We specialize in DevOps managed services including CI/CD, Infrastructure Management, Cloud Managed Services, </a:t>
            </a:r>
            <a:r>
              <a:rPr lang="en-US" sz="900" b="0" i="0" dirty="0" err="1">
                <a:effectLst/>
                <a:latin typeface="Poppins" panose="00000500000000000000" pitchFamily="2" charset="0"/>
              </a:rPr>
              <a:t>DevSecOps</a:t>
            </a:r>
            <a:r>
              <a:rPr lang="en-US" sz="900" b="0" i="0" dirty="0">
                <a:effectLst/>
                <a:latin typeface="Poppins" panose="00000500000000000000" pitchFamily="2" charset="0"/>
              </a:rPr>
              <a:t>, and AI Ops</a:t>
            </a:r>
            <a:r>
              <a:rPr lang="en-US" sz="900" b="0" i="0" dirty="0">
                <a:solidFill>
                  <a:srgbClr val="000000"/>
                </a:solidFill>
                <a:effectLst/>
                <a:latin typeface="Poppins" panose="00000500000000000000" pitchFamily="2" charset="0"/>
              </a:rPr>
              <a:t>.</a:t>
            </a:r>
            <a:endParaRPr lang="en-US" sz="900" b="0" i="0" dirty="0">
              <a:effectLst/>
              <a:latin typeface="Poppins" panose="00000500000000000000" pitchFamily="2" charset="0"/>
            </a:endParaRPr>
          </a:p>
        </p:txBody>
      </p:sp>
      <p:pic>
        <p:nvPicPr>
          <p:cNvPr id="30" name="Graphic 29">
            <a:extLst>
              <a:ext uri="{FF2B5EF4-FFF2-40B4-BE49-F238E27FC236}">
                <a16:creationId xmlns:a16="http://schemas.microsoft.com/office/drawing/2014/main" id="{67A1DA5C-841D-0DC2-4282-8C3A65901AB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30774" y="4909044"/>
            <a:ext cx="416829" cy="416829"/>
          </a:xfrm>
          <a:prstGeom prst="rect">
            <a:avLst/>
          </a:prstGeom>
        </p:spPr>
      </p:pic>
      <p:sp>
        <p:nvSpPr>
          <p:cNvPr id="31" name="TextBox 30">
            <a:extLst>
              <a:ext uri="{FF2B5EF4-FFF2-40B4-BE49-F238E27FC236}">
                <a16:creationId xmlns:a16="http://schemas.microsoft.com/office/drawing/2014/main" id="{A79E3B80-3550-55D4-32C4-98224C06DF74}"/>
              </a:ext>
            </a:extLst>
          </p:cNvPr>
          <p:cNvSpPr txBox="1"/>
          <p:nvPr/>
        </p:nvSpPr>
        <p:spPr>
          <a:xfrm>
            <a:off x="203326" y="5398808"/>
            <a:ext cx="1833571" cy="276999"/>
          </a:xfrm>
          <a:prstGeom prst="rect">
            <a:avLst/>
          </a:prstGeom>
          <a:noFill/>
        </p:spPr>
        <p:txBody>
          <a:bodyPr wrap="square">
            <a:spAutoFit/>
          </a:bodyPr>
          <a:lstStyle/>
          <a:p>
            <a:pPr algn="l"/>
            <a:r>
              <a:rPr lang="en-US" sz="1200" b="1" i="0" dirty="0">
                <a:effectLst/>
                <a:latin typeface="Poppins" panose="00000500000000000000" pitchFamily="2" charset="0"/>
              </a:rPr>
              <a:t>Artificial Intelligence</a:t>
            </a:r>
          </a:p>
        </p:txBody>
      </p:sp>
      <p:sp>
        <p:nvSpPr>
          <p:cNvPr id="32" name="TextBox 31">
            <a:extLst>
              <a:ext uri="{FF2B5EF4-FFF2-40B4-BE49-F238E27FC236}">
                <a16:creationId xmlns:a16="http://schemas.microsoft.com/office/drawing/2014/main" id="{1592C509-8146-E9FD-E10C-D5D4B9B4283C}"/>
              </a:ext>
            </a:extLst>
          </p:cNvPr>
          <p:cNvSpPr txBox="1"/>
          <p:nvPr/>
        </p:nvSpPr>
        <p:spPr>
          <a:xfrm>
            <a:off x="2503624" y="5413090"/>
            <a:ext cx="1833571" cy="276999"/>
          </a:xfrm>
          <a:prstGeom prst="rect">
            <a:avLst/>
          </a:prstGeom>
          <a:noFill/>
        </p:spPr>
        <p:txBody>
          <a:bodyPr wrap="square">
            <a:spAutoFit/>
          </a:bodyPr>
          <a:lstStyle/>
          <a:p>
            <a:pPr algn="l"/>
            <a:r>
              <a:rPr lang="en-US" sz="1200" b="1" i="0" dirty="0">
                <a:effectLst/>
                <a:latin typeface="Poppins" panose="00000500000000000000" pitchFamily="2" charset="0"/>
              </a:rPr>
              <a:t>Machine Learning</a:t>
            </a:r>
          </a:p>
        </p:txBody>
      </p:sp>
      <p:pic>
        <p:nvPicPr>
          <p:cNvPr id="33" name="Graphic 32">
            <a:extLst>
              <a:ext uri="{FF2B5EF4-FFF2-40B4-BE49-F238E27FC236}">
                <a16:creationId xmlns:a16="http://schemas.microsoft.com/office/drawing/2014/main" id="{1558D1FA-5C83-54B0-7E55-DA3C87FAC7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387398" y="4908498"/>
            <a:ext cx="462716" cy="454454"/>
          </a:xfrm>
          <a:prstGeom prst="rect">
            <a:avLst/>
          </a:prstGeom>
        </p:spPr>
      </p:pic>
      <p:sp>
        <p:nvSpPr>
          <p:cNvPr id="34" name="TextBox 33">
            <a:extLst>
              <a:ext uri="{FF2B5EF4-FFF2-40B4-BE49-F238E27FC236}">
                <a16:creationId xmlns:a16="http://schemas.microsoft.com/office/drawing/2014/main" id="{671563D9-2926-5530-7F2B-8152A1CD249A}"/>
              </a:ext>
            </a:extLst>
          </p:cNvPr>
          <p:cNvSpPr txBox="1"/>
          <p:nvPr/>
        </p:nvSpPr>
        <p:spPr>
          <a:xfrm>
            <a:off x="5189466" y="5419293"/>
            <a:ext cx="1152523" cy="276999"/>
          </a:xfrm>
          <a:prstGeom prst="rect">
            <a:avLst/>
          </a:prstGeom>
          <a:noFill/>
        </p:spPr>
        <p:txBody>
          <a:bodyPr wrap="square">
            <a:spAutoFit/>
          </a:bodyPr>
          <a:lstStyle/>
          <a:p>
            <a:pPr algn="l"/>
            <a:r>
              <a:rPr lang="en-IN" sz="1200" b="1" i="0" dirty="0">
                <a:effectLst/>
                <a:latin typeface="Poppins" panose="00000500000000000000" pitchFamily="2" charset="0"/>
              </a:rPr>
              <a:t>Blockchain</a:t>
            </a:r>
          </a:p>
        </p:txBody>
      </p:sp>
      <p:sp>
        <p:nvSpPr>
          <p:cNvPr id="35" name="TextBox 34">
            <a:extLst>
              <a:ext uri="{FF2B5EF4-FFF2-40B4-BE49-F238E27FC236}">
                <a16:creationId xmlns:a16="http://schemas.microsoft.com/office/drawing/2014/main" id="{4D822669-857A-FFA6-9843-64FCF4997225}"/>
              </a:ext>
            </a:extLst>
          </p:cNvPr>
          <p:cNvSpPr txBox="1"/>
          <p:nvPr/>
        </p:nvSpPr>
        <p:spPr>
          <a:xfrm>
            <a:off x="7482816" y="5390540"/>
            <a:ext cx="870585" cy="276999"/>
          </a:xfrm>
          <a:prstGeom prst="rect">
            <a:avLst/>
          </a:prstGeom>
          <a:noFill/>
        </p:spPr>
        <p:txBody>
          <a:bodyPr wrap="square">
            <a:spAutoFit/>
          </a:bodyPr>
          <a:lstStyle/>
          <a:p>
            <a:r>
              <a:rPr lang="en-IN" sz="1200" b="1" i="0" dirty="0">
                <a:effectLst/>
                <a:latin typeface="Poppins" panose="00000500000000000000" pitchFamily="2" charset="0"/>
              </a:rPr>
              <a:t>DevOps</a:t>
            </a:r>
            <a:endParaRPr lang="en-IN" sz="1200" dirty="0"/>
          </a:p>
        </p:txBody>
      </p:sp>
      <p:pic>
        <p:nvPicPr>
          <p:cNvPr id="36" name="Graphic 35">
            <a:extLst>
              <a:ext uri="{FF2B5EF4-FFF2-40B4-BE49-F238E27FC236}">
                <a16:creationId xmlns:a16="http://schemas.microsoft.com/office/drawing/2014/main" id="{E723E079-FB58-A9BE-4896-0AF5C3D146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79058" y="4911729"/>
            <a:ext cx="429075" cy="429075"/>
          </a:xfrm>
          <a:prstGeom prst="rect">
            <a:avLst/>
          </a:prstGeom>
        </p:spPr>
      </p:pic>
      <p:sp>
        <p:nvSpPr>
          <p:cNvPr id="42" name="Rectangle 41">
            <a:extLst>
              <a:ext uri="{FF2B5EF4-FFF2-40B4-BE49-F238E27FC236}">
                <a16:creationId xmlns:a16="http://schemas.microsoft.com/office/drawing/2014/main" id="{B6CA9279-2884-71F9-8947-AA684E6B68AC}"/>
              </a:ext>
            </a:extLst>
          </p:cNvPr>
          <p:cNvSpPr/>
          <p:nvPr/>
        </p:nvSpPr>
        <p:spPr>
          <a:xfrm>
            <a:off x="9035836" y="4794833"/>
            <a:ext cx="2238375" cy="17145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TextBox 42">
            <a:extLst>
              <a:ext uri="{FF2B5EF4-FFF2-40B4-BE49-F238E27FC236}">
                <a16:creationId xmlns:a16="http://schemas.microsoft.com/office/drawing/2014/main" id="{8BEFFA6C-D940-7FBF-42BF-B2BFCD9404CA}"/>
              </a:ext>
            </a:extLst>
          </p:cNvPr>
          <p:cNvSpPr txBox="1"/>
          <p:nvPr/>
        </p:nvSpPr>
        <p:spPr>
          <a:xfrm>
            <a:off x="9228999" y="5620055"/>
            <a:ext cx="1956672" cy="784830"/>
          </a:xfrm>
          <a:prstGeom prst="rect">
            <a:avLst/>
          </a:prstGeom>
          <a:noFill/>
        </p:spPr>
        <p:txBody>
          <a:bodyPr wrap="square">
            <a:spAutoFit/>
          </a:bodyPr>
          <a:lstStyle/>
          <a:p>
            <a:pPr algn="l"/>
            <a:r>
              <a:rPr lang="en-US" sz="900" b="0" i="0" dirty="0">
                <a:effectLst/>
                <a:latin typeface="Poppins" panose="00000500000000000000" pitchFamily="2" charset="0"/>
              </a:rPr>
              <a:t>Uncover hidden stories in data and turn it into maximized revenue opportunities using qualitative and quantitative data processing techniques.</a:t>
            </a:r>
          </a:p>
        </p:txBody>
      </p:sp>
      <p:sp>
        <p:nvSpPr>
          <p:cNvPr id="44" name="TextBox 43">
            <a:extLst>
              <a:ext uri="{FF2B5EF4-FFF2-40B4-BE49-F238E27FC236}">
                <a16:creationId xmlns:a16="http://schemas.microsoft.com/office/drawing/2014/main" id="{529A90AE-BD0D-18EE-52C5-1CD1D7149690}"/>
              </a:ext>
            </a:extLst>
          </p:cNvPr>
          <p:cNvSpPr txBox="1"/>
          <p:nvPr/>
        </p:nvSpPr>
        <p:spPr>
          <a:xfrm>
            <a:off x="9609976" y="5398243"/>
            <a:ext cx="1724025" cy="276999"/>
          </a:xfrm>
          <a:prstGeom prst="rect">
            <a:avLst/>
          </a:prstGeom>
          <a:noFill/>
        </p:spPr>
        <p:txBody>
          <a:bodyPr wrap="square">
            <a:spAutoFit/>
          </a:bodyPr>
          <a:lstStyle/>
          <a:p>
            <a:pPr algn="l"/>
            <a:r>
              <a:rPr lang="en-IN" sz="1200" b="1" i="0" dirty="0">
                <a:effectLst/>
                <a:latin typeface="Poppins" panose="00000500000000000000" pitchFamily="2" charset="0"/>
              </a:rPr>
              <a:t>Data Science</a:t>
            </a:r>
          </a:p>
        </p:txBody>
      </p:sp>
      <p:pic>
        <p:nvPicPr>
          <p:cNvPr id="45" name="Graphic 44">
            <a:extLst>
              <a:ext uri="{FF2B5EF4-FFF2-40B4-BE49-F238E27FC236}">
                <a16:creationId xmlns:a16="http://schemas.microsoft.com/office/drawing/2014/main" id="{30D2E347-BF2E-523B-60E4-D1DF368E42A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38135" y="4930424"/>
            <a:ext cx="431118" cy="431118"/>
          </a:xfrm>
          <a:prstGeom prst="rect">
            <a:avLst/>
          </a:prstGeom>
        </p:spPr>
      </p:pic>
    </p:spTree>
    <p:extLst>
      <p:ext uri="{BB962C8B-B14F-4D97-AF65-F5344CB8AC3E}">
        <p14:creationId xmlns:p14="http://schemas.microsoft.com/office/powerpoint/2010/main" val="3540741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820634"/>
            <a:ext cx="9723355" cy="5120829"/>
          </a:xfrm>
          <a:prstGeom prst="rect">
            <a:avLst/>
          </a:prstGeom>
          <a:noFill/>
          <a:ln/>
        </p:spPr>
        <p:txBody>
          <a:bodyPr wrap="square" lIns="0" tIns="0" rIns="0" bIns="0" rtlCol="0" anchor="t"/>
          <a:lstStyle/>
          <a:p>
            <a:pPr marL="342900" indent="-342900" algn="just">
              <a:lnSpc>
                <a:spcPts val="2400"/>
              </a:lnSpc>
              <a:buFont typeface="Wingdings" panose="05000000000000000000" pitchFamily="2" charset="2"/>
              <a:buChar char="Ø"/>
            </a:pPr>
            <a:r>
              <a:rPr lang="en-ZA" sz="2400" noProof="1">
                <a:solidFill>
                  <a:schemeClr val="accent1">
                    <a:lumMod val="60000"/>
                    <a:lumOff val="40000"/>
                  </a:schemeClr>
                </a:solidFill>
              </a:rPr>
              <a:t>Dashboard Jenkins</a:t>
            </a:r>
          </a:p>
          <a:p>
            <a:pPr algn="just">
              <a:lnSpc>
                <a:spcPts val="2400"/>
              </a:lnSpc>
            </a:pPr>
            <a:endParaRPr lang="en-ZA" sz="2400" noProof="1">
              <a:solidFill>
                <a:schemeClr val="accent1">
                  <a:lumMod val="60000"/>
                  <a:lumOff val="40000"/>
                </a:schemeClr>
              </a:solidFill>
            </a:endParaRPr>
          </a:p>
          <a:p>
            <a:pPr marL="342900" indent="-342900">
              <a:lnSpc>
                <a:spcPts val="2400"/>
              </a:lnSpc>
              <a:buFont typeface="Wingdings" panose="05000000000000000000" pitchFamily="2" charset="2"/>
              <a:buChar char="Ø"/>
            </a:pPr>
            <a:endParaRPr lang="en-ZA" sz="2000" noProof="1"/>
          </a:p>
          <a:p>
            <a:pPr marL="457200" indent="-457200">
              <a:lnSpc>
                <a:spcPts val="2400"/>
              </a:lnSpc>
              <a:buFont typeface="Courier New" panose="02070309020205020404" pitchFamily="49" charset="0"/>
              <a:buChar char="o"/>
            </a:pPr>
            <a:endParaRPr lang="en-ZA" sz="2000" noProof="1">
              <a:solidFill>
                <a:schemeClr val="accent1">
                  <a:lumMod val="60000"/>
                  <a:lumOff val="40000"/>
                </a:schemeClr>
              </a:solidFill>
            </a:endParaRPr>
          </a:p>
          <a:p>
            <a:pPr>
              <a:lnSpc>
                <a:spcPts val="2400"/>
              </a:lnSpc>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12" name="Picture 11">
            <a:extLst>
              <a:ext uri="{FF2B5EF4-FFF2-40B4-BE49-F238E27FC236}">
                <a16:creationId xmlns:a16="http://schemas.microsoft.com/office/drawing/2014/main" id="{8484B7D6-BE43-65B1-02C0-2449D5846B0E}"/>
              </a:ext>
            </a:extLst>
          </p:cNvPr>
          <p:cNvPicPr>
            <a:picLocks noChangeAspect="1"/>
          </p:cNvPicPr>
          <p:nvPr/>
        </p:nvPicPr>
        <p:blipFill>
          <a:blip r:embed="rId7"/>
          <a:stretch>
            <a:fillRect/>
          </a:stretch>
        </p:blipFill>
        <p:spPr>
          <a:xfrm>
            <a:off x="447262" y="1191471"/>
            <a:ext cx="9982613" cy="5181489"/>
          </a:xfrm>
          <a:prstGeom prst="rect">
            <a:avLst/>
          </a:prstGeom>
        </p:spPr>
      </p:pic>
    </p:spTree>
    <p:extLst>
      <p:ext uri="{BB962C8B-B14F-4D97-AF65-F5344CB8AC3E}">
        <p14:creationId xmlns:p14="http://schemas.microsoft.com/office/powerpoint/2010/main" val="2802785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2925377"/>
            <a:ext cx="9723355" cy="3016086"/>
          </a:xfrm>
          <a:prstGeom prst="rect">
            <a:avLst/>
          </a:prstGeom>
          <a:noFill/>
          <a:ln/>
        </p:spPr>
        <p:txBody>
          <a:bodyPr wrap="square" lIns="0" tIns="0" rIns="0" bIns="0" rtlCol="0" anchor="t"/>
          <a:lstStyle/>
          <a:p>
            <a:pPr algn="just">
              <a:lnSpc>
                <a:spcPts val="2400"/>
              </a:lnSpc>
            </a:pPr>
            <a:r>
              <a:rPr lang="en-ZA" sz="3600" noProof="1">
                <a:solidFill>
                  <a:schemeClr val="accent1">
                    <a:lumMod val="60000"/>
                    <a:lumOff val="40000"/>
                  </a:schemeClr>
                </a:solidFill>
                <a:latin typeface="Comic Sans MS" panose="030F0702030302020204" pitchFamily="66" charset="0"/>
              </a:rPr>
              <a:t>       DEMO –CI/CD OF React Application</a:t>
            </a:r>
            <a:r>
              <a:rPr lang="en-ZA" sz="2400" noProof="1">
                <a:solidFill>
                  <a:schemeClr val="accent1">
                    <a:lumMod val="60000"/>
                    <a:lumOff val="40000"/>
                  </a:schemeClr>
                </a:solidFill>
              </a:rPr>
              <a:t> </a:t>
            </a:r>
          </a:p>
          <a:p>
            <a:pPr algn="just">
              <a:lnSpc>
                <a:spcPts val="2400"/>
              </a:lnSpc>
            </a:pPr>
            <a:endParaRPr lang="en-ZA" sz="2400" noProof="1">
              <a:solidFill>
                <a:schemeClr val="accent1">
                  <a:lumMod val="60000"/>
                  <a:lumOff val="40000"/>
                </a:schemeClr>
              </a:solidFill>
            </a:endParaRPr>
          </a:p>
          <a:p>
            <a:pPr marL="342900" indent="-342900">
              <a:lnSpc>
                <a:spcPts val="2400"/>
              </a:lnSpc>
              <a:buFont typeface="Wingdings" panose="05000000000000000000" pitchFamily="2" charset="2"/>
              <a:buChar char="Ø"/>
            </a:pPr>
            <a:endParaRPr lang="en-ZA" sz="2000" noProof="1"/>
          </a:p>
          <a:p>
            <a:pPr marL="457200" indent="-457200">
              <a:lnSpc>
                <a:spcPts val="2400"/>
              </a:lnSpc>
              <a:buFont typeface="Courier New" panose="02070309020205020404" pitchFamily="49" charset="0"/>
              <a:buChar char="o"/>
            </a:pPr>
            <a:endParaRPr lang="en-ZA" sz="2000" noProof="1">
              <a:solidFill>
                <a:schemeClr val="accent1">
                  <a:lumMod val="60000"/>
                  <a:lumOff val="40000"/>
                </a:schemeClr>
              </a:solidFill>
            </a:endParaRPr>
          </a:p>
          <a:p>
            <a:pPr>
              <a:lnSpc>
                <a:spcPts val="2400"/>
              </a:lnSpc>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spTree>
    <p:extLst>
      <p:ext uri="{BB962C8B-B14F-4D97-AF65-F5344CB8AC3E}">
        <p14:creationId xmlns:p14="http://schemas.microsoft.com/office/powerpoint/2010/main" val="175020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6" name="Image 4"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076700" y="285750"/>
            <a:ext cx="3276600" cy="5429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990600" y="852488"/>
            <a:ext cx="9134061" cy="5743574"/>
          </a:xfrm>
          <a:prstGeom prst="rect">
            <a:avLst/>
          </a:prstGeom>
          <a:noFill/>
          <a:ln/>
        </p:spPr>
        <p:txBody>
          <a:bodyPr wrap="square" lIns="0" tIns="0" rIns="0" bIns="0" rtlCol="0" anchor="t"/>
          <a:lstStyle/>
          <a:p>
            <a:pPr marL="285750" indent="-285750" algn="l">
              <a:lnSpc>
                <a:spcPts val="2400"/>
              </a:lnSpc>
              <a:buFont typeface="Wingdings" panose="05000000000000000000" pitchFamily="2" charset="2"/>
              <a:buChar char="q"/>
            </a:pPr>
            <a:r>
              <a:rPr lang="en-US" b="1" dirty="0">
                <a:solidFill>
                  <a:srgbClr val="FFAB4C"/>
                </a:solidFill>
                <a:latin typeface="Comic Sans MS" panose="030F0702030302020204" pitchFamily="66" charset="0"/>
              </a:rPr>
              <a:t>Introduction to Jenkins</a:t>
            </a:r>
          </a:p>
          <a:p>
            <a:pPr algn="l">
              <a:lnSpc>
                <a:spcPts val="2400"/>
              </a:lnSpc>
            </a:pPr>
            <a:endParaRPr lang="en-US" b="1" dirty="0">
              <a:solidFill>
                <a:srgbClr val="FFAB4C"/>
              </a:solidFill>
              <a:latin typeface="Comic Sans MS" panose="030F0702030302020204" pitchFamily="66" charset="0"/>
            </a:endParaRPr>
          </a:p>
          <a:p>
            <a:pPr marL="285750" indent="-285750" algn="l">
              <a:lnSpc>
                <a:spcPts val="2400"/>
              </a:lnSpc>
              <a:buFont typeface="Wingdings" panose="05000000000000000000" pitchFamily="2" charset="2"/>
              <a:buChar char="q"/>
            </a:pPr>
            <a:r>
              <a:rPr lang="en-US" b="1" dirty="0">
                <a:solidFill>
                  <a:srgbClr val="FFAB4C"/>
                </a:solidFill>
                <a:latin typeface="Comic Sans MS" panose="030F0702030302020204" pitchFamily="66" charset="0"/>
              </a:rPr>
              <a:t>History</a:t>
            </a:r>
          </a:p>
          <a:p>
            <a:pPr algn="l">
              <a:lnSpc>
                <a:spcPts val="2400"/>
              </a:lnSpc>
            </a:pPr>
            <a:endParaRPr lang="en-US" b="1" dirty="0">
              <a:solidFill>
                <a:srgbClr val="FFAB4C"/>
              </a:solidFill>
              <a:latin typeface="Comic Sans MS" panose="030F0702030302020204" pitchFamily="66" charset="0"/>
            </a:endParaRPr>
          </a:p>
          <a:p>
            <a:pPr marL="285750" indent="-285750" algn="l">
              <a:lnSpc>
                <a:spcPts val="2400"/>
              </a:lnSpc>
              <a:buFont typeface="Wingdings" panose="05000000000000000000" pitchFamily="2" charset="2"/>
              <a:buChar char="q"/>
            </a:pPr>
            <a:r>
              <a:rPr lang="en-US" b="1" dirty="0">
                <a:solidFill>
                  <a:srgbClr val="FFAB4C"/>
                </a:solidFill>
                <a:latin typeface="Comic Sans MS" panose="030F0702030302020204" pitchFamily="66" charset="0"/>
              </a:rPr>
              <a:t>Architecture</a:t>
            </a:r>
          </a:p>
          <a:p>
            <a:pPr algn="l">
              <a:lnSpc>
                <a:spcPts val="2400"/>
              </a:lnSpc>
            </a:pPr>
            <a:endParaRPr lang="en-US" b="1" dirty="0">
              <a:solidFill>
                <a:srgbClr val="FFAB4C"/>
              </a:solidFill>
              <a:latin typeface="Comic Sans MS" panose="030F0702030302020204" pitchFamily="66" charset="0"/>
            </a:endParaRPr>
          </a:p>
          <a:p>
            <a:pPr marL="285750" indent="-285750" algn="l">
              <a:lnSpc>
                <a:spcPts val="2400"/>
              </a:lnSpc>
              <a:buFont typeface="Wingdings" panose="05000000000000000000" pitchFamily="2" charset="2"/>
              <a:buChar char="q"/>
            </a:pPr>
            <a:r>
              <a:rPr lang="en-US" b="1" dirty="0">
                <a:solidFill>
                  <a:srgbClr val="FFAB4C"/>
                </a:solidFill>
                <a:latin typeface="Comic Sans MS" panose="030F0702030302020204" pitchFamily="66" charset="0"/>
              </a:rPr>
              <a:t>Features</a:t>
            </a:r>
          </a:p>
          <a:p>
            <a:pPr marL="285750" indent="-285750" algn="l">
              <a:lnSpc>
                <a:spcPts val="2400"/>
              </a:lnSpc>
              <a:buFont typeface="Wingdings" panose="05000000000000000000" pitchFamily="2" charset="2"/>
              <a:buChar char="q"/>
            </a:pPr>
            <a:endParaRPr lang="en-US" b="1" dirty="0">
              <a:solidFill>
                <a:srgbClr val="FFAB4C"/>
              </a:solidFill>
              <a:latin typeface="Comic Sans MS" panose="030F0702030302020204" pitchFamily="66" charset="0"/>
            </a:endParaRPr>
          </a:p>
          <a:p>
            <a:pPr marL="285750" indent="-285750" algn="l">
              <a:lnSpc>
                <a:spcPts val="2400"/>
              </a:lnSpc>
              <a:buFont typeface="Wingdings" panose="05000000000000000000" pitchFamily="2" charset="2"/>
              <a:buChar char="q"/>
            </a:pPr>
            <a:r>
              <a:rPr lang="en-US" b="1" dirty="0">
                <a:solidFill>
                  <a:srgbClr val="FFAB4C"/>
                </a:solidFill>
                <a:latin typeface="Comic Sans MS" panose="030F0702030302020204" pitchFamily="66" charset="0"/>
              </a:rPr>
              <a:t>Plugins</a:t>
            </a:r>
          </a:p>
          <a:p>
            <a:pPr algn="l">
              <a:lnSpc>
                <a:spcPts val="2400"/>
              </a:lnSpc>
            </a:pPr>
            <a:endParaRPr lang="en-US" b="1" dirty="0">
              <a:solidFill>
                <a:srgbClr val="FFAB4C"/>
              </a:solidFill>
              <a:latin typeface="Comic Sans MS" panose="030F0702030302020204" pitchFamily="66" charset="0"/>
            </a:endParaRPr>
          </a:p>
          <a:p>
            <a:pPr marL="285750" indent="-285750">
              <a:lnSpc>
                <a:spcPts val="2400"/>
              </a:lnSpc>
              <a:buFont typeface="Wingdings" panose="05000000000000000000" pitchFamily="2" charset="2"/>
              <a:buChar char="q"/>
            </a:pPr>
            <a:r>
              <a:rPr lang="en-US" b="1" dirty="0">
                <a:solidFill>
                  <a:srgbClr val="FFAB4C"/>
                </a:solidFill>
                <a:latin typeface="Comic Sans MS" panose="030F0702030302020204" pitchFamily="66" charset="0"/>
              </a:rPr>
              <a:t>Jenkins Pipelines and Jenkinsfile</a:t>
            </a:r>
          </a:p>
          <a:p>
            <a:pPr algn="l">
              <a:lnSpc>
                <a:spcPts val="2400"/>
              </a:lnSpc>
            </a:pPr>
            <a:endParaRPr lang="en-US" b="1" dirty="0">
              <a:solidFill>
                <a:srgbClr val="FFAB4C"/>
              </a:solidFill>
              <a:latin typeface="Comic Sans MS" panose="030F0702030302020204" pitchFamily="66" charset="0"/>
            </a:endParaRPr>
          </a:p>
          <a:p>
            <a:pPr marL="285750" indent="-285750">
              <a:lnSpc>
                <a:spcPts val="2400"/>
              </a:lnSpc>
              <a:buFont typeface="Wingdings" panose="05000000000000000000" pitchFamily="2" charset="2"/>
              <a:buChar char="q"/>
            </a:pPr>
            <a:r>
              <a:rPr lang="en-US" b="1" dirty="0">
                <a:solidFill>
                  <a:srgbClr val="FFAB4C"/>
                </a:solidFill>
                <a:latin typeface="Comic Sans MS" panose="030F0702030302020204" pitchFamily="66" charset="0"/>
              </a:rPr>
              <a:t>Jenkins vs other CI/CD tools  </a:t>
            </a:r>
          </a:p>
          <a:p>
            <a:pPr algn="l">
              <a:lnSpc>
                <a:spcPts val="2400"/>
              </a:lnSpc>
            </a:pPr>
            <a:endParaRPr lang="en-US" b="1" dirty="0">
              <a:solidFill>
                <a:srgbClr val="FFAB4C"/>
              </a:solidFill>
              <a:latin typeface="Comic Sans MS" panose="030F0702030302020204" pitchFamily="66" charset="0"/>
            </a:endParaRPr>
          </a:p>
          <a:p>
            <a:pPr marL="285750" indent="-285750" algn="l">
              <a:lnSpc>
                <a:spcPts val="2400"/>
              </a:lnSpc>
              <a:buFont typeface="Wingdings" panose="05000000000000000000" pitchFamily="2" charset="2"/>
              <a:buChar char="q"/>
            </a:pPr>
            <a:r>
              <a:rPr lang="en-US" b="1" dirty="0">
                <a:solidFill>
                  <a:srgbClr val="FFAB4C"/>
                </a:solidFill>
                <a:latin typeface="Comic Sans MS" panose="030F0702030302020204" pitchFamily="66" charset="0"/>
              </a:rPr>
              <a:t>Advantages</a:t>
            </a:r>
          </a:p>
          <a:p>
            <a:pPr algn="l">
              <a:lnSpc>
                <a:spcPts val="2400"/>
              </a:lnSpc>
            </a:pPr>
            <a:endParaRPr lang="en-US" b="1" dirty="0">
              <a:solidFill>
                <a:srgbClr val="FFAB4C"/>
              </a:solidFill>
              <a:latin typeface="Comic Sans MS" panose="030F0702030302020204" pitchFamily="66" charset="0"/>
            </a:endParaRPr>
          </a:p>
          <a:p>
            <a:pPr marL="285750" indent="-285750" algn="l">
              <a:lnSpc>
                <a:spcPts val="2400"/>
              </a:lnSpc>
              <a:buFont typeface="Wingdings" panose="05000000000000000000" pitchFamily="2" charset="2"/>
              <a:buChar char="q"/>
            </a:pPr>
            <a:r>
              <a:rPr lang="en-US" b="1" dirty="0">
                <a:solidFill>
                  <a:srgbClr val="FFAB4C"/>
                </a:solidFill>
                <a:latin typeface="Comic Sans MS" panose="030F0702030302020204" pitchFamily="66" charset="0"/>
              </a:rPr>
              <a:t>Installing and Configuring </a:t>
            </a:r>
          </a:p>
          <a:p>
            <a:pPr algn="l">
              <a:lnSpc>
                <a:spcPts val="2400"/>
              </a:lnSpc>
            </a:pPr>
            <a:endParaRPr lang="en-US" b="1" dirty="0">
              <a:solidFill>
                <a:srgbClr val="FFAB4C"/>
              </a:solidFill>
              <a:latin typeface="Comic Sans MS" panose="030F0702030302020204" pitchFamily="66" charset="0"/>
            </a:endParaRPr>
          </a:p>
          <a:p>
            <a:pPr marL="285750" indent="-285750" algn="l">
              <a:lnSpc>
                <a:spcPts val="2400"/>
              </a:lnSpc>
              <a:buFont typeface="Wingdings" panose="05000000000000000000" pitchFamily="2" charset="2"/>
              <a:buChar char="q"/>
            </a:pPr>
            <a:r>
              <a:rPr lang="en-US" b="1" dirty="0">
                <a:solidFill>
                  <a:srgbClr val="FFAB4C"/>
                </a:solidFill>
                <a:latin typeface="Comic Sans MS" panose="030F0702030302020204" pitchFamily="66" charset="0"/>
              </a:rPr>
              <a:t>Demo – CI/CD of React Application  </a:t>
            </a:r>
            <a:endParaRPr lang="en-US" sz="1800" dirty="0">
              <a:solidFill>
                <a:schemeClr val="bg1">
                  <a:lumMod val="95000"/>
                </a:schemeClr>
              </a:solidFill>
              <a:latin typeface="Comic Sans MS" panose="030F0702030302020204" pitchFamily="66" charset="0"/>
            </a:endParaRPr>
          </a:p>
        </p:txBody>
      </p:sp>
      <p:sp>
        <p:nvSpPr>
          <p:cNvPr id="10" name="Text 2"/>
          <p:cNvSpPr/>
          <p:nvPr/>
        </p:nvSpPr>
        <p:spPr>
          <a:xfrm>
            <a:off x="819150" y="2057400"/>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6057900" y="2139433"/>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4929809" y="261938"/>
            <a:ext cx="2213112" cy="361950"/>
          </a:xfrm>
          <a:prstGeom prst="rect">
            <a:avLst/>
          </a:prstGeom>
          <a:noFill/>
          <a:ln/>
        </p:spPr>
        <p:txBody>
          <a:bodyPr wrap="square" lIns="0" tIns="0" rIns="0" bIns="0" rtlCol="0" anchor="t"/>
          <a:lstStyle/>
          <a:p>
            <a:pPr algn="l">
              <a:lnSpc>
                <a:spcPts val="2850"/>
              </a:lnSpc>
            </a:pPr>
            <a:r>
              <a:rPr lang="en-US" sz="2400" dirty="0">
                <a:solidFill>
                  <a:srgbClr val="FFFFFF"/>
                </a:solidFill>
                <a:latin typeface="Poppins SemiBold" pitchFamily="34" charset="0"/>
                <a:cs typeface="Poppins SemiBold" pitchFamily="34" charset="-120"/>
              </a:rPr>
              <a:t>CONTENTS</a:t>
            </a:r>
            <a:endParaRPr lang="en-US" sz="24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8"/>
          <a:stretch>
            <a:fillRect/>
          </a:stretch>
        </p:blipFill>
        <p:spPr>
          <a:xfrm>
            <a:off x="9541365" y="242923"/>
            <a:ext cx="1628775" cy="304800"/>
          </a:xfrm>
          <a:prstGeom prst="rect">
            <a:avLst/>
          </a:prstGeom>
        </p:spPr>
      </p:pic>
      <p:pic>
        <p:nvPicPr>
          <p:cNvPr id="15" name="Picture 14">
            <a:extLst>
              <a:ext uri="{FF2B5EF4-FFF2-40B4-BE49-F238E27FC236}">
                <a16:creationId xmlns:a16="http://schemas.microsoft.com/office/drawing/2014/main" id="{5DF9BFFD-9295-D935-DB69-DAA2C8313C4A}"/>
              </a:ext>
            </a:extLst>
          </p:cNvPr>
          <p:cNvPicPr>
            <a:picLocks noChangeAspect="1"/>
          </p:cNvPicPr>
          <p:nvPr/>
        </p:nvPicPr>
        <p:blipFill rotWithShape="1">
          <a:blip r:embed="rId9"/>
          <a:srcRect b="13672"/>
          <a:stretch/>
        </p:blipFill>
        <p:spPr>
          <a:xfrm>
            <a:off x="6775966" y="1437491"/>
            <a:ext cx="2970144" cy="4180903"/>
          </a:xfrm>
          <a:prstGeom prst="rect">
            <a:avLst/>
          </a:prstGeom>
        </p:spPr>
      </p:pic>
    </p:spTree>
    <p:extLst>
      <p:ext uri="{BB962C8B-B14F-4D97-AF65-F5344CB8AC3E}">
        <p14:creationId xmlns:p14="http://schemas.microsoft.com/office/powerpoint/2010/main" val="79340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13252"/>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990600" y="1439856"/>
            <a:ext cx="9134061" cy="4856582"/>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q"/>
            </a:pPr>
            <a:r>
              <a:rPr lang="en-ZA" sz="2000" noProof="1">
                <a:solidFill>
                  <a:schemeClr val="accent4">
                    <a:lumMod val="75000"/>
                  </a:schemeClr>
                </a:solidFill>
              </a:rPr>
              <a:t>Jenkins is an open source continuous integration/continuous delivery  and deployment (CI/CD) automation software DevOps tools written in the Java programming language. </a:t>
            </a:r>
          </a:p>
          <a:p>
            <a:pPr algn="just">
              <a:lnSpc>
                <a:spcPts val="2400"/>
              </a:lnSpc>
            </a:pPr>
            <a:endParaRPr lang="en-ZA" sz="2000" noProof="1">
              <a:solidFill>
                <a:schemeClr val="accent4">
                  <a:lumMod val="75000"/>
                </a:schemeClr>
              </a:solidFill>
            </a:endParaRPr>
          </a:p>
          <a:p>
            <a:pPr marL="285750" indent="-285750" algn="just">
              <a:lnSpc>
                <a:spcPts val="2400"/>
              </a:lnSpc>
              <a:buFont typeface="Wingdings" panose="05000000000000000000" pitchFamily="2" charset="2"/>
              <a:buChar char="q"/>
            </a:pPr>
            <a:r>
              <a:rPr lang="en-ZA" sz="2000" noProof="1">
                <a:solidFill>
                  <a:schemeClr val="accent4">
                    <a:lumMod val="75000"/>
                  </a:schemeClr>
                </a:solidFill>
              </a:rPr>
              <a:t>It is used to implement CI/CD workflows, called pipelines.</a:t>
            </a:r>
            <a:endParaRPr lang="en-US" sz="2000" noProof="1">
              <a:solidFill>
                <a:schemeClr val="bg1">
                  <a:lumMod val="95000"/>
                </a:schemeClr>
              </a:solidFill>
              <a:latin typeface="Comic Sans MS" panose="030F0702030302020204" pitchFamily="66" charset="0"/>
            </a:endParaRPr>
          </a:p>
          <a:p>
            <a:pPr marL="285750" indent="-285750" algn="just">
              <a:lnSpc>
                <a:spcPts val="2400"/>
              </a:lnSpc>
              <a:buFont typeface="Wingdings" panose="05000000000000000000" pitchFamily="2" charset="2"/>
              <a:buChar char="q"/>
            </a:pPr>
            <a:endParaRPr lang="en-US" sz="1800" noProof="1">
              <a:solidFill>
                <a:schemeClr val="bg1">
                  <a:lumMod val="95000"/>
                </a:schemeClr>
              </a:solidFill>
              <a:latin typeface="Comic Sans MS" panose="030F0702030302020204" pitchFamily="66" charset="0"/>
            </a:endParaRPr>
          </a:p>
          <a:p>
            <a:pPr marL="285750" indent="-285750" algn="just">
              <a:lnSpc>
                <a:spcPts val="2400"/>
              </a:lnSpc>
              <a:buFont typeface="Wingdings" panose="05000000000000000000" pitchFamily="2" charset="2"/>
              <a:buChar char="q"/>
            </a:pPr>
            <a:r>
              <a:rPr lang="en-ZA" sz="2000" noProof="1">
                <a:solidFill>
                  <a:schemeClr val="accent4">
                    <a:lumMod val="75000"/>
                  </a:schemeClr>
                </a:solidFill>
              </a:rPr>
              <a:t>Jenkins is a self-contained , open source automation  that can be used to automate all sorts of tasks related to building , testing and deploying software.</a:t>
            </a:r>
          </a:p>
          <a:p>
            <a:pPr marL="285750" indent="-285750" algn="just">
              <a:lnSpc>
                <a:spcPts val="2400"/>
              </a:lnSpc>
              <a:buFont typeface="Wingdings" panose="05000000000000000000" pitchFamily="2" charset="2"/>
              <a:buChar char="q"/>
            </a:pPr>
            <a:endParaRPr lang="en-ZA" sz="1800" noProof="1">
              <a:solidFill>
                <a:schemeClr val="accent4">
                  <a:lumMod val="75000"/>
                </a:schemeClr>
              </a:solidFill>
            </a:endParaRPr>
          </a:p>
          <a:p>
            <a:pPr marL="285750" indent="-285750" algn="just">
              <a:lnSpc>
                <a:spcPts val="2400"/>
              </a:lnSpc>
              <a:buFont typeface="Wingdings" panose="05000000000000000000" pitchFamily="2" charset="2"/>
              <a:buChar char="q"/>
            </a:pPr>
            <a:r>
              <a:rPr lang="en-ZA" sz="2000" noProof="1">
                <a:solidFill>
                  <a:schemeClr val="accent4">
                    <a:lumMod val="75000"/>
                  </a:schemeClr>
                </a:solidFill>
              </a:rPr>
              <a:t>It uses the plugins for building and testing the project code continuously .</a:t>
            </a:r>
          </a:p>
          <a:p>
            <a:pPr marL="285750" indent="-285750" algn="just">
              <a:lnSpc>
                <a:spcPts val="2400"/>
              </a:lnSpc>
              <a:buFont typeface="Wingdings" panose="05000000000000000000" pitchFamily="2" charset="2"/>
              <a:buChar char="q"/>
            </a:pPr>
            <a:endParaRPr lang="en-ZA" noProof="1">
              <a:solidFill>
                <a:schemeClr val="accent4">
                  <a:lumMod val="75000"/>
                </a:schemeClr>
              </a:solidFill>
            </a:endParaRPr>
          </a:p>
          <a:p>
            <a:pPr marL="285750" indent="-285750" algn="just">
              <a:lnSpc>
                <a:spcPts val="2400"/>
              </a:lnSpc>
              <a:buFont typeface="Wingdings" panose="05000000000000000000" pitchFamily="2" charset="2"/>
              <a:buChar char="q"/>
            </a:pPr>
            <a:r>
              <a:rPr lang="en-ZA" sz="2000" noProof="1">
                <a:solidFill>
                  <a:schemeClr val="accent4">
                    <a:lumMod val="75000"/>
                  </a:schemeClr>
                </a:solidFill>
              </a:rPr>
              <a:t>Jenkins can be installed through native system packages, Docker or even run standalone by an machine with a Java Runtime Environment (JRE) installed</a:t>
            </a:r>
            <a:r>
              <a:rPr lang="en-ZA" noProof="1">
                <a:solidFill>
                  <a:schemeClr val="accent4">
                    <a:lumMod val="75000"/>
                  </a:schemeClr>
                </a:solidFill>
              </a:rPr>
              <a:t>.</a:t>
            </a:r>
            <a:endParaRPr lang="en-ZA" sz="1800" noProof="1"/>
          </a:p>
          <a:p>
            <a:pPr marL="285750" indent="-285750">
              <a:lnSpc>
                <a:spcPts val="2400"/>
              </a:lnSpc>
              <a:buFont typeface="Wingdings" panose="05000000000000000000" pitchFamily="2" charset="2"/>
              <a:buChar char="q"/>
            </a:pPr>
            <a:endParaRPr lang="en-ZA" sz="1800" noProof="1">
              <a:solidFill>
                <a:schemeClr val="accent4">
                  <a:lumMod val="75000"/>
                </a:schemeClr>
              </a:solidFill>
            </a:endParaRPr>
          </a:p>
          <a:p>
            <a:pPr>
              <a:lnSpc>
                <a:spcPts val="2400"/>
              </a:lnSpc>
            </a:pPr>
            <a:endParaRPr lang="en-ZA" sz="1800" noProof="1">
              <a:solidFill>
                <a:schemeClr val="accent4">
                  <a:lumMod val="75000"/>
                </a:schemeClr>
              </a:solidFill>
            </a:endParaRPr>
          </a:p>
        </p:txBody>
      </p:sp>
      <p:sp>
        <p:nvSpPr>
          <p:cNvPr id="10" name="Text 2"/>
          <p:cNvSpPr/>
          <p:nvPr/>
        </p:nvSpPr>
        <p:spPr>
          <a:xfrm>
            <a:off x="819150" y="2057400"/>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3133725" y="729904"/>
            <a:ext cx="4698310" cy="526840"/>
          </a:xfrm>
          <a:prstGeom prst="rect">
            <a:avLst/>
          </a:prstGeom>
          <a:noFill/>
          <a:ln/>
        </p:spPr>
        <p:txBody>
          <a:bodyPr wrap="square" lIns="0" tIns="0" rIns="0" bIns="0" rtlCol="0" anchor="t"/>
          <a:lstStyle/>
          <a:p>
            <a:pPr algn="l">
              <a:lnSpc>
                <a:spcPts val="2850"/>
              </a:lnSpc>
            </a:pPr>
            <a:r>
              <a:rPr lang="en-US" sz="2400" dirty="0">
                <a:solidFill>
                  <a:srgbClr val="FFFFFF"/>
                </a:solidFill>
                <a:latin typeface="Poppins SemiBold" pitchFamily="34" charset="0"/>
                <a:cs typeface="Poppins SemiBold" pitchFamily="34" charset="-120"/>
              </a:rPr>
              <a:t>INTRODUCTION TO JENKINS</a:t>
            </a:r>
            <a:endParaRPr lang="en-US" sz="24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spTree>
    <p:extLst>
      <p:ext uri="{BB962C8B-B14F-4D97-AF65-F5344CB8AC3E}">
        <p14:creationId xmlns:p14="http://schemas.microsoft.com/office/powerpoint/2010/main" val="199467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990600" y="1439856"/>
            <a:ext cx="9134061" cy="4501607"/>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q"/>
            </a:pPr>
            <a:r>
              <a:rPr lang="en-ZA" sz="2000" noProof="1">
                <a:solidFill>
                  <a:schemeClr val="accent4">
                    <a:lumMod val="75000"/>
                  </a:schemeClr>
                </a:solidFill>
              </a:rPr>
              <a:t>Jenkins is a fork of a project called Hudson, which was trademarked by Oracle.</a:t>
            </a:r>
          </a:p>
          <a:p>
            <a:pPr marL="285750" indent="-285750" algn="just">
              <a:lnSpc>
                <a:spcPts val="2400"/>
              </a:lnSpc>
              <a:buFont typeface="Wingdings" panose="05000000000000000000" pitchFamily="2" charset="2"/>
              <a:buChar char="q"/>
            </a:pPr>
            <a:endParaRPr lang="en-ZA" sz="2000" noProof="1">
              <a:solidFill>
                <a:schemeClr val="accent4">
                  <a:lumMod val="75000"/>
                </a:schemeClr>
              </a:solidFill>
            </a:endParaRPr>
          </a:p>
          <a:p>
            <a:pPr marL="285750" indent="-285750" algn="just">
              <a:lnSpc>
                <a:spcPts val="2400"/>
              </a:lnSpc>
              <a:buFont typeface="Wingdings" panose="05000000000000000000" pitchFamily="2" charset="2"/>
              <a:buChar char="q"/>
            </a:pPr>
            <a:r>
              <a:rPr lang="en-ZA" sz="2000" noProof="1">
                <a:solidFill>
                  <a:schemeClr val="accent4">
                    <a:lumMod val="75000"/>
                  </a:schemeClr>
                </a:solidFill>
              </a:rPr>
              <a:t>Kohsuke first developed Hudson 2004 while working at Sun Microsystems. When Oracle acquired Sun Microsystems in 2010, there was a dispute between Oracle and the Hudson community with the respect to infrastructure used. </a:t>
            </a:r>
          </a:p>
          <a:p>
            <a:pPr algn="just">
              <a:lnSpc>
                <a:spcPts val="2400"/>
              </a:lnSpc>
            </a:pPr>
            <a:endParaRPr lang="en-ZA" sz="2000" noProof="1">
              <a:solidFill>
                <a:schemeClr val="accent4">
                  <a:lumMod val="75000"/>
                </a:schemeClr>
              </a:solidFill>
            </a:endParaRPr>
          </a:p>
          <a:p>
            <a:pPr marL="285750" indent="-285750" algn="just">
              <a:lnSpc>
                <a:spcPts val="2400"/>
              </a:lnSpc>
              <a:buFont typeface="Wingdings" panose="05000000000000000000" pitchFamily="2" charset="2"/>
              <a:buChar char="q"/>
            </a:pPr>
            <a:r>
              <a:rPr lang="en-ZA" sz="2000" noProof="1">
                <a:solidFill>
                  <a:schemeClr val="accent4">
                    <a:lumMod val="75000"/>
                  </a:schemeClr>
                </a:solidFill>
              </a:rPr>
              <a:t>Kohsuke wanted to create a method to perform continuous integration,the idea was to test the code before committing to avoid the breaking builds.</a:t>
            </a:r>
          </a:p>
          <a:p>
            <a:pPr marL="285750" indent="-285750" algn="just">
              <a:lnSpc>
                <a:spcPts val="2400"/>
              </a:lnSpc>
              <a:buFont typeface="Wingdings" panose="05000000000000000000" pitchFamily="2" charset="2"/>
              <a:buChar char="q"/>
            </a:pPr>
            <a:endParaRPr lang="en-ZA" sz="2000" noProof="1">
              <a:solidFill>
                <a:schemeClr val="accent4">
                  <a:lumMod val="75000"/>
                </a:schemeClr>
              </a:solidFill>
            </a:endParaRPr>
          </a:p>
          <a:p>
            <a:pPr marL="285750" indent="-285750" algn="just">
              <a:lnSpc>
                <a:spcPts val="2400"/>
              </a:lnSpc>
              <a:buFont typeface="Wingdings" panose="05000000000000000000" pitchFamily="2" charset="2"/>
              <a:buChar char="q"/>
            </a:pPr>
            <a:r>
              <a:rPr lang="en-ZA" sz="2000" noProof="1">
                <a:solidFill>
                  <a:schemeClr val="accent4">
                    <a:lumMod val="75000"/>
                  </a:schemeClr>
                </a:solidFill>
              </a:rPr>
              <a:t>On Jan 11, 2011, a call for votes made to change the project name from Hudson to Jenkins.</a:t>
            </a:r>
          </a:p>
          <a:p>
            <a:pPr marL="285750" indent="-285750" algn="just">
              <a:lnSpc>
                <a:spcPts val="2400"/>
              </a:lnSpc>
              <a:buFont typeface="Wingdings" panose="05000000000000000000" pitchFamily="2" charset="2"/>
              <a:buChar char="q"/>
            </a:pPr>
            <a:endParaRPr lang="en-ZA" sz="2000" noProof="1">
              <a:solidFill>
                <a:schemeClr val="accent4">
                  <a:lumMod val="75000"/>
                </a:schemeClr>
              </a:solidFill>
            </a:endParaRPr>
          </a:p>
          <a:p>
            <a:pPr marL="285750" indent="-285750" algn="just">
              <a:lnSpc>
                <a:spcPts val="2400"/>
              </a:lnSpc>
              <a:buFont typeface="Wingdings" panose="05000000000000000000" pitchFamily="2" charset="2"/>
              <a:buChar char="q"/>
            </a:pPr>
            <a:r>
              <a:rPr lang="en-ZA" sz="2000" noProof="1">
                <a:solidFill>
                  <a:schemeClr val="accent4">
                    <a:lumMod val="75000"/>
                  </a:schemeClr>
                </a:solidFill>
              </a:rPr>
              <a:t>On Jan 29, 2011 , creating the first Jenkins project.</a:t>
            </a:r>
          </a:p>
          <a:p>
            <a:pPr marL="285750" indent="-285750">
              <a:lnSpc>
                <a:spcPts val="2400"/>
              </a:lnSpc>
              <a:buFont typeface="Wingdings" panose="05000000000000000000" pitchFamily="2" charset="2"/>
              <a:buChar char="q"/>
            </a:pPr>
            <a:endParaRPr lang="en-ZA" sz="2000" noProof="1">
              <a:solidFill>
                <a:schemeClr val="accent4">
                  <a:lumMod val="75000"/>
                </a:schemeClr>
              </a:solidFill>
            </a:endParaRPr>
          </a:p>
          <a:p>
            <a:pPr marL="285750" indent="-285750">
              <a:lnSpc>
                <a:spcPts val="2400"/>
              </a:lnSpc>
              <a:buFont typeface="Wingdings" panose="05000000000000000000" pitchFamily="2" charset="2"/>
              <a:buChar char="q"/>
            </a:pPr>
            <a:endParaRPr lang="en-ZA" sz="2000" noProof="1">
              <a:solidFill>
                <a:schemeClr val="accent4">
                  <a:lumMod val="75000"/>
                </a:schemeClr>
              </a:solidFill>
            </a:endParaRPr>
          </a:p>
          <a:p>
            <a:pPr marL="285750" indent="-285750">
              <a:lnSpc>
                <a:spcPts val="2400"/>
              </a:lnSpc>
              <a:buFont typeface="Wingdings" panose="05000000000000000000" pitchFamily="2" charset="2"/>
              <a:buChar char="q"/>
            </a:pPr>
            <a:endParaRPr lang="en-ZA" sz="1800" noProof="1"/>
          </a:p>
          <a:p>
            <a:pPr marL="285750" indent="-285750">
              <a:lnSpc>
                <a:spcPts val="2400"/>
              </a:lnSpc>
              <a:buFont typeface="Wingdings" panose="05000000000000000000" pitchFamily="2" charset="2"/>
              <a:buChar char="q"/>
            </a:pPr>
            <a:endParaRPr lang="en-ZA" sz="1800" noProof="1">
              <a:solidFill>
                <a:schemeClr val="accent4">
                  <a:lumMod val="75000"/>
                </a:schemeClr>
              </a:solidFill>
            </a:endParaRPr>
          </a:p>
          <a:p>
            <a:pPr>
              <a:lnSpc>
                <a:spcPts val="2400"/>
              </a:lnSpc>
            </a:pPr>
            <a:endParaRPr lang="en-ZA" sz="1800" noProof="1">
              <a:solidFill>
                <a:schemeClr val="accent4">
                  <a:lumMod val="75000"/>
                </a:schemeClr>
              </a:solidFill>
            </a:endParaRPr>
          </a:p>
        </p:txBody>
      </p:sp>
      <p:sp>
        <p:nvSpPr>
          <p:cNvPr id="10" name="Text 2"/>
          <p:cNvSpPr/>
          <p:nvPr/>
        </p:nvSpPr>
        <p:spPr>
          <a:xfrm>
            <a:off x="819150" y="2057400"/>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4664765" y="729904"/>
            <a:ext cx="3167270" cy="526840"/>
          </a:xfrm>
          <a:prstGeom prst="rect">
            <a:avLst/>
          </a:prstGeom>
          <a:noFill/>
          <a:ln/>
        </p:spPr>
        <p:txBody>
          <a:bodyPr wrap="square" lIns="0" tIns="0" rIns="0" bIns="0" rtlCol="0" anchor="t"/>
          <a:lstStyle/>
          <a:p>
            <a:pPr algn="l">
              <a:lnSpc>
                <a:spcPts val="2850"/>
              </a:lnSpc>
            </a:pPr>
            <a:r>
              <a:rPr lang="en-US" sz="2400" dirty="0">
                <a:solidFill>
                  <a:srgbClr val="FFFFFF"/>
                </a:solidFill>
                <a:latin typeface="Poppins SemiBold" pitchFamily="34" charset="0"/>
                <a:cs typeface="Poppins SemiBold" pitchFamily="34" charset="-120"/>
              </a:rPr>
              <a:t>HISTORY</a:t>
            </a:r>
            <a:endParaRPr lang="en-US" sz="24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spTree>
    <p:extLst>
      <p:ext uri="{BB962C8B-B14F-4D97-AF65-F5344CB8AC3E}">
        <p14:creationId xmlns:p14="http://schemas.microsoft.com/office/powerpoint/2010/main" val="266768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10" name="Text 2"/>
          <p:cNvSpPr/>
          <p:nvPr/>
        </p:nvSpPr>
        <p:spPr>
          <a:xfrm>
            <a:off x="819150" y="2057400"/>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4499634" y="640594"/>
            <a:ext cx="3167270" cy="526840"/>
          </a:xfrm>
          <a:prstGeom prst="rect">
            <a:avLst/>
          </a:prstGeom>
          <a:noFill/>
          <a:ln/>
        </p:spPr>
        <p:txBody>
          <a:bodyPr wrap="square" lIns="0" tIns="0" rIns="0" bIns="0" rtlCol="0" anchor="t"/>
          <a:lstStyle/>
          <a:p>
            <a:pPr algn="l">
              <a:lnSpc>
                <a:spcPts val="2850"/>
              </a:lnSpc>
            </a:pPr>
            <a:r>
              <a:rPr lang="en-US" sz="2400" dirty="0">
                <a:solidFill>
                  <a:srgbClr val="FFFFFF"/>
                </a:solidFill>
                <a:latin typeface="Poppins SemiBold" pitchFamily="34" charset="0"/>
                <a:cs typeface="Poppins SemiBold" pitchFamily="34" charset="-120"/>
              </a:rPr>
              <a:t>ARCHITECTURE</a:t>
            </a:r>
            <a:endParaRPr lang="en-US" sz="24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6" name="Picture 5">
            <a:extLst>
              <a:ext uri="{FF2B5EF4-FFF2-40B4-BE49-F238E27FC236}">
                <a16:creationId xmlns:a16="http://schemas.microsoft.com/office/drawing/2014/main" id="{D331ADCD-20F4-4CA4-3E20-F5340E6C1F79}"/>
              </a:ext>
            </a:extLst>
          </p:cNvPr>
          <p:cNvPicPr>
            <a:picLocks noChangeAspect="1"/>
          </p:cNvPicPr>
          <p:nvPr/>
        </p:nvPicPr>
        <p:blipFill>
          <a:blip r:embed="rId7"/>
          <a:stretch>
            <a:fillRect/>
          </a:stretch>
        </p:blipFill>
        <p:spPr>
          <a:xfrm>
            <a:off x="2257425" y="1717668"/>
            <a:ext cx="7283940" cy="3821741"/>
          </a:xfrm>
          <a:prstGeom prst="rect">
            <a:avLst/>
          </a:prstGeom>
        </p:spPr>
      </p:pic>
    </p:spTree>
    <p:extLst>
      <p:ext uri="{BB962C8B-B14F-4D97-AF65-F5344CB8AC3E}">
        <p14:creationId xmlns:p14="http://schemas.microsoft.com/office/powerpoint/2010/main" val="294806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7" y="1087991"/>
            <a:ext cx="10447040" cy="1074563"/>
          </a:xfrm>
          <a:prstGeom prst="rect">
            <a:avLst/>
          </a:prstGeom>
          <a:noFill/>
          <a:ln/>
        </p:spPr>
        <p:txBody>
          <a:bodyPr wrap="square" lIns="0" tIns="0" rIns="0" bIns="0" rtlCol="0" anchor="t"/>
          <a:lstStyle/>
          <a:p>
            <a:pPr marL="285750" indent="-285750" algn="just">
              <a:lnSpc>
                <a:spcPts val="2400"/>
              </a:lnSpc>
              <a:buFont typeface="Wingdings" panose="05000000000000000000" pitchFamily="2" charset="2"/>
              <a:buChar char="q"/>
            </a:pPr>
            <a:r>
              <a:rPr lang="en-ZA" sz="2000" noProof="1">
                <a:solidFill>
                  <a:schemeClr val="accent2">
                    <a:lumMod val="75000"/>
                  </a:schemeClr>
                </a:solidFill>
              </a:rPr>
              <a:t>Jenkins Master is the main Jenkins server. It is responsible for scheduling the build job and dispatching builds to the slaves for actual execution. The Jenkins Master also monitors the slaves by either taking them online or offline according to the requirement. </a:t>
            </a:r>
          </a:p>
          <a:p>
            <a:pPr>
              <a:lnSpc>
                <a:spcPts val="2400"/>
              </a:lnSpc>
            </a:pPr>
            <a:endParaRPr lang="en-ZA" sz="1800" noProof="1">
              <a:solidFill>
                <a:schemeClr val="accent4">
                  <a:lumMod val="75000"/>
                </a:schemeClr>
              </a:solidFill>
            </a:endParaRPr>
          </a:p>
        </p:txBody>
      </p:sp>
      <p:sp>
        <p:nvSpPr>
          <p:cNvPr id="10" name="Text 2"/>
          <p:cNvSpPr/>
          <p:nvPr/>
        </p:nvSpPr>
        <p:spPr>
          <a:xfrm>
            <a:off x="819150" y="2057400"/>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2252870" y="547723"/>
            <a:ext cx="5579165" cy="365293"/>
          </a:xfrm>
          <a:prstGeom prst="rect">
            <a:avLst/>
          </a:prstGeom>
          <a:noFill/>
          <a:ln/>
        </p:spPr>
        <p:txBody>
          <a:bodyPr wrap="square" lIns="0" tIns="0" rIns="0" bIns="0" rtlCol="0" anchor="t"/>
          <a:lstStyle/>
          <a:p>
            <a:pPr algn="l">
              <a:lnSpc>
                <a:spcPts val="2850"/>
              </a:lnSpc>
            </a:pPr>
            <a:r>
              <a:rPr lang="en-ZA" sz="2400" dirty="0">
                <a:solidFill>
                  <a:schemeClr val="bg1">
                    <a:lumMod val="95000"/>
                  </a:schemeClr>
                </a:solidFill>
                <a:latin typeface="Bahnschrift SemiBold" panose="020B0502040204020203" pitchFamily="34" charset="0"/>
              </a:rPr>
              <a:t>JENKINS MASTER AND JENKINS SLAVE</a:t>
            </a:r>
            <a:endParaRPr lang="en-US" sz="2400" dirty="0">
              <a:solidFill>
                <a:schemeClr val="bg1">
                  <a:lumMod val="95000"/>
                </a:schemeClr>
              </a:solidFill>
            </a:endParaRPr>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12" name="Picture 11">
            <a:extLst>
              <a:ext uri="{FF2B5EF4-FFF2-40B4-BE49-F238E27FC236}">
                <a16:creationId xmlns:a16="http://schemas.microsoft.com/office/drawing/2014/main" id="{F749B9B8-A9C2-285D-F3AA-6D1BE6E75A99}"/>
              </a:ext>
            </a:extLst>
          </p:cNvPr>
          <p:cNvPicPr>
            <a:picLocks noChangeAspect="1"/>
          </p:cNvPicPr>
          <p:nvPr/>
        </p:nvPicPr>
        <p:blipFill>
          <a:blip r:embed="rId7"/>
          <a:stretch>
            <a:fillRect/>
          </a:stretch>
        </p:blipFill>
        <p:spPr>
          <a:xfrm>
            <a:off x="5266218" y="2378892"/>
            <a:ext cx="5655654" cy="3293180"/>
          </a:xfrm>
          <a:prstGeom prst="rect">
            <a:avLst/>
          </a:prstGeom>
        </p:spPr>
      </p:pic>
      <p:sp>
        <p:nvSpPr>
          <p:cNvPr id="16" name="TextBox 15">
            <a:extLst>
              <a:ext uri="{FF2B5EF4-FFF2-40B4-BE49-F238E27FC236}">
                <a16:creationId xmlns:a16="http://schemas.microsoft.com/office/drawing/2014/main" id="{7D509B03-CEE3-30AF-40AD-1C4786079A44}"/>
              </a:ext>
            </a:extLst>
          </p:cNvPr>
          <p:cNvSpPr txBox="1"/>
          <p:nvPr/>
        </p:nvSpPr>
        <p:spPr>
          <a:xfrm>
            <a:off x="254898" y="2260491"/>
            <a:ext cx="4873693" cy="4692951"/>
          </a:xfrm>
          <a:prstGeom prst="rect">
            <a:avLst/>
          </a:prstGeom>
          <a:noFill/>
        </p:spPr>
        <p:txBody>
          <a:bodyPr wrap="square">
            <a:spAutoFit/>
          </a:bodyPr>
          <a:lstStyle/>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1">
                <a:ln>
                  <a:noFill/>
                </a:ln>
                <a:solidFill>
                  <a:srgbClr val="ED7D31">
                    <a:lumMod val="75000"/>
                  </a:srgbClr>
                </a:solidFill>
                <a:effectLst/>
                <a:uLnTx/>
                <a:uFillTx/>
                <a:latin typeface="Calibri" panose="020F0502020204030204"/>
                <a:ea typeface="+mn-ea"/>
                <a:cs typeface="+mn-cs"/>
              </a:rPr>
              <a:t>It can also help in recording and presentation of build results.the master instance can also help in the direct execution of build jobs.</a:t>
            </a: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endParaRPr kumimoji="0" lang="en-ZA" sz="2000" b="0" i="0" u="none" strike="noStrike" kern="1200" cap="none" spc="0" normalizeH="0" baseline="0" noProof="1">
              <a:ln>
                <a:noFill/>
              </a:ln>
              <a:solidFill>
                <a:srgbClr val="ED7D31">
                  <a:lumMod val="75000"/>
                </a:srgbClr>
              </a:solidFill>
              <a:effectLst/>
              <a:uLnTx/>
              <a:uFillTx/>
              <a:latin typeface="Calibri" panose="020F0502020204030204"/>
              <a:ea typeface="+mn-ea"/>
              <a:cs typeface="+mn-cs"/>
            </a:endParaRP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1">
                <a:ln>
                  <a:noFill/>
                </a:ln>
                <a:solidFill>
                  <a:srgbClr val="ED7D31">
                    <a:lumMod val="75000"/>
                  </a:srgbClr>
                </a:solidFill>
                <a:effectLst/>
                <a:uLnTx/>
                <a:uFillTx/>
                <a:latin typeface="Calibri" panose="020F0502020204030204"/>
                <a:ea typeface="+mn-ea"/>
                <a:cs typeface="+mn-cs"/>
              </a:rPr>
              <a:t>The most important element in Jenkins  architecture is the Jenkins slave.  It is a java executable running on a remote machine that hear the requests from the Jenkins master instance . </a:t>
            </a: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endParaRPr kumimoji="0" lang="en-ZA" sz="2000" b="0" i="0" u="none" strike="noStrike" kern="1200" cap="none" spc="0" normalizeH="0" baseline="0" noProof="1">
              <a:ln>
                <a:noFill/>
              </a:ln>
              <a:solidFill>
                <a:srgbClr val="ED7D31">
                  <a:lumMod val="75000"/>
                </a:srgbClr>
              </a:solidFill>
              <a:effectLst/>
              <a:uLnTx/>
              <a:uFillTx/>
              <a:latin typeface="Calibri" panose="020F0502020204030204"/>
              <a:ea typeface="+mn-ea"/>
              <a:cs typeface="+mn-cs"/>
            </a:endParaRPr>
          </a:p>
          <a:p>
            <a:pPr marL="285750" marR="0" lvl="0" indent="-285750" algn="just" defTabSz="914400" rtl="0" eaLnBrk="1" fontAlgn="auto" latinLnBrk="0" hangingPunct="1">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1">
                <a:ln>
                  <a:noFill/>
                </a:ln>
                <a:solidFill>
                  <a:srgbClr val="ED7D31">
                    <a:lumMod val="75000"/>
                  </a:srgbClr>
                </a:solidFill>
                <a:effectLst/>
                <a:uLnTx/>
                <a:uFillTx/>
                <a:latin typeface="Calibri" panose="020F0502020204030204"/>
                <a:ea typeface="+mn-ea"/>
                <a:cs typeface="+mn-cs"/>
              </a:rPr>
              <a:t>Users can run the slaves on a wide range of other operating system and they execute the build job sent by the Master.  </a:t>
            </a:r>
          </a:p>
          <a:p>
            <a:pPr marL="0" marR="0" lvl="0" indent="0" algn="l" defTabSz="914400" rtl="0" eaLnBrk="1" fontAlgn="auto" latinLnBrk="0" hangingPunct="1">
              <a:lnSpc>
                <a:spcPts val="2400"/>
              </a:lnSpc>
              <a:spcBef>
                <a:spcPts val="0"/>
              </a:spcBef>
              <a:spcAft>
                <a:spcPts val="0"/>
              </a:spcAft>
              <a:buClrTx/>
              <a:buSzTx/>
              <a:buFontTx/>
              <a:buNone/>
              <a:tabLst/>
              <a:defRPr/>
            </a:pPr>
            <a:r>
              <a:rPr kumimoji="0" lang="en-ZA" sz="1800" b="0" i="0" u="none" strike="noStrike" kern="1200" cap="none" spc="0" normalizeH="0" baseline="0" noProof="1">
                <a:ln>
                  <a:noFill/>
                </a:ln>
                <a:solidFill>
                  <a:srgbClr val="FFC000">
                    <a:lumMod val="75000"/>
                  </a:srgb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04718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401306" y="1185928"/>
            <a:ext cx="9723355" cy="4755535"/>
          </a:xfrm>
          <a:prstGeom prst="rect">
            <a:avLst/>
          </a:prstGeom>
          <a:noFill/>
          <a:ln/>
        </p:spPr>
        <p:txBody>
          <a:bodyPr wrap="square" lIns="0" tIns="0" rIns="0" bIns="0" rtlCol="0" anchor="t"/>
          <a:lstStyle/>
          <a:p>
            <a:pPr>
              <a:lnSpc>
                <a:spcPts val="2400"/>
              </a:lnSpc>
            </a:pPr>
            <a:endParaRPr lang="en-ZA" sz="1800" noProof="1">
              <a:solidFill>
                <a:schemeClr val="accent4">
                  <a:lumMod val="75000"/>
                </a:schemeClr>
              </a:solidFill>
            </a:endParaRPr>
          </a:p>
        </p:txBody>
      </p:sp>
      <p:sp>
        <p:nvSpPr>
          <p:cNvPr id="10" name="Text 2"/>
          <p:cNvSpPr/>
          <p:nvPr/>
        </p:nvSpPr>
        <p:spPr>
          <a:xfrm>
            <a:off x="819150" y="2057400"/>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pic>
        <p:nvPicPr>
          <p:cNvPr id="7" name="Picture 6">
            <a:extLst>
              <a:ext uri="{FF2B5EF4-FFF2-40B4-BE49-F238E27FC236}">
                <a16:creationId xmlns:a16="http://schemas.microsoft.com/office/drawing/2014/main" id="{95AFB5EE-8A9F-9B65-747D-B4CE57A7567E}"/>
              </a:ext>
            </a:extLst>
          </p:cNvPr>
          <p:cNvPicPr>
            <a:picLocks noChangeAspect="1"/>
          </p:cNvPicPr>
          <p:nvPr/>
        </p:nvPicPr>
        <p:blipFill rotWithShape="1">
          <a:blip r:embed="rId7"/>
          <a:srcRect t="4910"/>
          <a:stretch/>
        </p:blipFill>
        <p:spPr>
          <a:xfrm>
            <a:off x="5262983" y="683469"/>
            <a:ext cx="4343400" cy="5760452"/>
          </a:xfrm>
          <a:prstGeom prst="rect">
            <a:avLst/>
          </a:prstGeom>
        </p:spPr>
      </p:pic>
      <p:sp>
        <p:nvSpPr>
          <p:cNvPr id="12" name="Rectangle 11">
            <a:extLst>
              <a:ext uri="{FF2B5EF4-FFF2-40B4-BE49-F238E27FC236}">
                <a16:creationId xmlns:a16="http://schemas.microsoft.com/office/drawing/2014/main" id="{8EA804A1-8863-AE98-48DD-7BCADD2205A0}"/>
              </a:ext>
            </a:extLst>
          </p:cNvPr>
          <p:cNvSpPr/>
          <p:nvPr/>
        </p:nvSpPr>
        <p:spPr>
          <a:xfrm>
            <a:off x="908709" y="2440545"/>
            <a:ext cx="3445565" cy="10369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15" name="Text 6">
            <a:extLst>
              <a:ext uri="{FF2B5EF4-FFF2-40B4-BE49-F238E27FC236}">
                <a16:creationId xmlns:a16="http://schemas.microsoft.com/office/drawing/2014/main" id="{7B137736-5A68-B555-4B4F-6593E04C9C9D}"/>
              </a:ext>
            </a:extLst>
          </p:cNvPr>
          <p:cNvSpPr/>
          <p:nvPr/>
        </p:nvSpPr>
        <p:spPr>
          <a:xfrm>
            <a:off x="986258" y="2790825"/>
            <a:ext cx="3527492" cy="365293"/>
          </a:xfrm>
          <a:prstGeom prst="rect">
            <a:avLst/>
          </a:prstGeom>
          <a:noFill/>
          <a:ln/>
        </p:spPr>
        <p:txBody>
          <a:bodyPr wrap="square" lIns="0" tIns="0" rIns="0" bIns="0" rtlCol="0" anchor="t"/>
          <a:lstStyle/>
          <a:p>
            <a:pPr algn="l">
              <a:lnSpc>
                <a:spcPts val="2850"/>
              </a:lnSpc>
            </a:pPr>
            <a:r>
              <a:rPr lang="en-ZA" sz="2400" dirty="0">
                <a:latin typeface="Bahnschrift SemiBold" panose="020B0502040204020203" pitchFamily="34" charset="0"/>
              </a:rPr>
              <a:t>FEATURES OF JENKINS   </a:t>
            </a:r>
            <a:endParaRPr lang="en-US" sz="2400" dirty="0"/>
          </a:p>
        </p:txBody>
      </p:sp>
    </p:spTree>
    <p:extLst>
      <p:ext uri="{BB962C8B-B14F-4D97-AF65-F5344CB8AC3E}">
        <p14:creationId xmlns:p14="http://schemas.microsoft.com/office/powerpoint/2010/main" val="128258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1430000" cy="68580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pic>
        <p:nvPicPr>
          <p:cNvPr id="4" name="Image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6124575"/>
            <a:ext cx="11041475" cy="733425"/>
          </a:xfrm>
          <a:prstGeom prst="rect">
            <a:avLst/>
          </a:prstGeom>
        </p:spPr>
      </p:pic>
      <p:sp>
        <p:nvSpPr>
          <p:cNvPr id="8" name="Text 0"/>
          <p:cNvSpPr/>
          <p:nvPr/>
        </p:nvSpPr>
        <p:spPr>
          <a:xfrm>
            <a:off x="581653" y="820635"/>
            <a:ext cx="10668000" cy="619221"/>
          </a:xfrm>
          <a:prstGeom prst="rect">
            <a:avLst/>
          </a:prstGeom>
          <a:noFill/>
          <a:ln/>
        </p:spPr>
        <p:txBody>
          <a:bodyPr wrap="square" lIns="0" tIns="0" rIns="0" bIns="0" rtlCol="0" anchor="t"/>
          <a:lstStyle/>
          <a:p>
            <a:pPr algn="l">
              <a:lnSpc>
                <a:spcPts val="2400"/>
              </a:lnSpc>
            </a:pPr>
            <a:endParaRPr lang="en-US" sz="1350" b="1" dirty="0"/>
          </a:p>
        </p:txBody>
      </p:sp>
      <p:sp>
        <p:nvSpPr>
          <p:cNvPr id="9" name="Text 1"/>
          <p:cNvSpPr/>
          <p:nvPr/>
        </p:nvSpPr>
        <p:spPr>
          <a:xfrm>
            <a:off x="581653" y="569744"/>
            <a:ext cx="9723355" cy="2521742"/>
          </a:xfrm>
          <a:prstGeom prst="rect">
            <a:avLst/>
          </a:prstGeom>
          <a:noFill/>
          <a:ln/>
        </p:spPr>
        <p:txBody>
          <a:bodyPr wrap="square" lIns="0" tIns="0" rIns="0" bIns="0" rtlCol="0" anchor="t"/>
          <a:lstStyle/>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A plugin is an enhancement to the Jenkins systems. They help extend Jenkins capabilities and integrated Jenkins with other software. </a:t>
            </a:r>
          </a:p>
          <a:p>
            <a:pPr>
              <a:lnSpc>
                <a:spcPts val="2400"/>
              </a:lnSpc>
            </a:pPr>
            <a:endParaRPr lang="en-ZA" sz="2000" noProof="1">
              <a:solidFill>
                <a:schemeClr val="accent1">
                  <a:lumMod val="60000"/>
                  <a:lumOff val="40000"/>
                </a:schemeClr>
              </a:solidFill>
            </a:endParaRPr>
          </a:p>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Plugins can be downloaded from the online Jenkins plugin repository and loaded using the Jenkins Web UI or CLI.</a:t>
            </a:r>
          </a:p>
          <a:p>
            <a:pPr>
              <a:lnSpc>
                <a:spcPts val="2400"/>
              </a:lnSpc>
            </a:pPr>
            <a:endParaRPr lang="en-ZA" sz="2000" noProof="1">
              <a:solidFill>
                <a:schemeClr val="accent1">
                  <a:lumMod val="60000"/>
                  <a:lumOff val="40000"/>
                </a:schemeClr>
              </a:solidFill>
            </a:endParaRPr>
          </a:p>
          <a:p>
            <a:pPr marL="285750" indent="-285750">
              <a:lnSpc>
                <a:spcPts val="2400"/>
              </a:lnSpc>
              <a:buFont typeface="Wingdings" panose="05000000000000000000" pitchFamily="2" charset="2"/>
              <a:buChar char="q"/>
            </a:pPr>
            <a:r>
              <a:rPr lang="en-ZA" sz="2000" noProof="1">
                <a:solidFill>
                  <a:schemeClr val="accent1">
                    <a:lumMod val="60000"/>
                    <a:lumOff val="40000"/>
                  </a:schemeClr>
                </a:solidFill>
              </a:rPr>
              <a:t>Currently, the Jenkins community claims over 1500+ plugins available for a wide range of uses.</a:t>
            </a:r>
          </a:p>
          <a:p>
            <a:pPr>
              <a:lnSpc>
                <a:spcPts val="2400"/>
              </a:lnSpc>
            </a:pPr>
            <a:endParaRPr lang="en-ZA" sz="2000" noProof="1">
              <a:solidFill>
                <a:schemeClr val="accent1">
                  <a:lumMod val="60000"/>
                  <a:lumOff val="40000"/>
                </a:schemeClr>
              </a:solidFill>
            </a:endParaRPr>
          </a:p>
          <a:p>
            <a:pPr marL="285750" indent="-285750">
              <a:lnSpc>
                <a:spcPts val="2400"/>
              </a:lnSpc>
              <a:buFont typeface="Wingdings" panose="05000000000000000000" pitchFamily="2" charset="2"/>
              <a:buChar char="q"/>
            </a:pPr>
            <a:endParaRPr lang="en-ZA" sz="2000" noProof="1"/>
          </a:p>
          <a:p>
            <a:pPr marL="285750" indent="-285750">
              <a:lnSpc>
                <a:spcPts val="2400"/>
              </a:lnSpc>
              <a:buFont typeface="Wingdings" panose="05000000000000000000" pitchFamily="2" charset="2"/>
              <a:buChar char="q"/>
            </a:pPr>
            <a:endParaRPr lang="en-ZA" sz="2000" noProof="1">
              <a:solidFill>
                <a:schemeClr val="accent2">
                  <a:lumMod val="75000"/>
                </a:schemeClr>
              </a:solidFill>
            </a:endParaRPr>
          </a:p>
        </p:txBody>
      </p:sp>
      <p:sp>
        <p:nvSpPr>
          <p:cNvPr id="10" name="Text 2"/>
          <p:cNvSpPr/>
          <p:nvPr/>
        </p:nvSpPr>
        <p:spPr>
          <a:xfrm>
            <a:off x="-1268482" y="1760146"/>
            <a:ext cx="2314575" cy="733425"/>
          </a:xfrm>
          <a:prstGeom prst="rect">
            <a:avLst/>
          </a:prstGeom>
          <a:noFill/>
          <a:ln/>
        </p:spPr>
        <p:txBody>
          <a:bodyPr wrap="square" lIns="0" tIns="0" rIns="0" bIns="0" rtlCol="0" anchor="t"/>
          <a:lstStyle/>
          <a:p>
            <a:pPr algn="ctr">
              <a:lnSpc>
                <a:spcPts val="1950"/>
              </a:lnSpc>
            </a:pPr>
            <a:r>
              <a:rPr lang="en-US" sz="1200" b="0" i="0" dirty="0">
                <a:solidFill>
                  <a:srgbClr val="F5F5F5"/>
                </a:solidFill>
                <a:latin typeface="Poppins Regular" pitchFamily="34" charset="0"/>
                <a:ea typeface="Poppins Regular" pitchFamily="34" charset="-122"/>
                <a:cs typeface="Poppins Regular" pitchFamily="34" charset="-120"/>
              </a:rPr>
              <a:t>, </a:t>
            </a:r>
            <a:endParaRPr lang="en-US" sz="1200" dirty="0"/>
          </a:p>
        </p:txBody>
      </p:sp>
      <p:sp>
        <p:nvSpPr>
          <p:cNvPr id="11" name="Text 3"/>
          <p:cNvSpPr/>
          <p:nvPr/>
        </p:nvSpPr>
        <p:spPr>
          <a:xfrm>
            <a:off x="392525" y="3766515"/>
            <a:ext cx="3247682" cy="1216302"/>
          </a:xfrm>
          <a:prstGeom prst="rect">
            <a:avLst/>
          </a:prstGeom>
          <a:noFill/>
          <a:ln/>
        </p:spPr>
        <p:txBody>
          <a:bodyPr wrap="square" lIns="0" tIns="0" rIns="0" bIns="0" rtlCol="0" anchor="t"/>
          <a:lstStyle/>
          <a:p>
            <a:pPr algn="ctr">
              <a:lnSpc>
                <a:spcPts val="1950"/>
              </a:lnSpc>
            </a:pPr>
            <a:endParaRPr lang="en-US" sz="1200" b="0" i="0" dirty="0">
              <a:solidFill>
                <a:srgbClr val="F5F5F5"/>
              </a:solidFill>
              <a:latin typeface="Poppins SemiBold" pitchFamily="34" charset="0"/>
              <a:ea typeface="Poppins SemiBold" pitchFamily="34" charset="-122"/>
              <a:cs typeface="Poppins SemiBold" pitchFamily="34" charset="-120"/>
            </a:endParaRPr>
          </a:p>
        </p:txBody>
      </p:sp>
      <p:sp>
        <p:nvSpPr>
          <p:cNvPr id="13" name="Text 5"/>
          <p:cNvSpPr/>
          <p:nvPr/>
        </p:nvSpPr>
        <p:spPr>
          <a:xfrm>
            <a:off x="1000125" y="1871662"/>
            <a:ext cx="4714875" cy="1190625"/>
          </a:xfrm>
          <a:prstGeom prst="rect">
            <a:avLst/>
          </a:prstGeom>
          <a:noFill/>
          <a:ln/>
        </p:spPr>
        <p:txBody>
          <a:bodyPr wrap="square" lIns="0" tIns="0" rIns="0" bIns="0" rtlCol="0" anchor="t"/>
          <a:lstStyle/>
          <a:p>
            <a:pPr algn="ctr">
              <a:lnSpc>
                <a:spcPts val="1950"/>
              </a:lnSpc>
            </a:pPr>
            <a:endParaRPr lang="en-US" sz="1200" dirty="0"/>
          </a:p>
        </p:txBody>
      </p:sp>
      <p:sp>
        <p:nvSpPr>
          <p:cNvPr id="14" name="Text 6"/>
          <p:cNvSpPr/>
          <p:nvPr/>
        </p:nvSpPr>
        <p:spPr>
          <a:xfrm>
            <a:off x="4532243" y="160547"/>
            <a:ext cx="3432313" cy="365293"/>
          </a:xfrm>
          <a:prstGeom prst="rect">
            <a:avLst/>
          </a:prstGeom>
          <a:noFill/>
          <a:ln/>
        </p:spPr>
        <p:txBody>
          <a:bodyPr wrap="square" lIns="0" tIns="0" rIns="0" bIns="0" rtlCol="0" anchor="t"/>
          <a:lstStyle/>
          <a:p>
            <a:pPr algn="l">
              <a:lnSpc>
                <a:spcPts val="2850"/>
              </a:lnSpc>
            </a:pPr>
            <a:r>
              <a:rPr lang="en-ZA" sz="2400" dirty="0">
                <a:solidFill>
                  <a:schemeClr val="bg1">
                    <a:lumMod val="95000"/>
                  </a:schemeClr>
                </a:solidFill>
                <a:latin typeface="Bahnschrift SemiBold" panose="020B0502040204020203" pitchFamily="34" charset="0"/>
              </a:rPr>
              <a:t>PLUGINS</a:t>
            </a:r>
            <a:endParaRPr lang="en-US" sz="2400" dirty="0">
              <a:solidFill>
                <a:schemeClr val="bg1">
                  <a:lumMod val="95000"/>
                </a:schemeClr>
              </a:solidFill>
            </a:endParaRPr>
          </a:p>
        </p:txBody>
      </p:sp>
      <p:pic>
        <p:nvPicPr>
          <p:cNvPr id="18" name="Picture 14">
            <a:extLst>
              <a:ext uri="{FF2B5EF4-FFF2-40B4-BE49-F238E27FC236}">
                <a16:creationId xmlns:a16="http://schemas.microsoft.com/office/drawing/2014/main" id="{46179D3A-1BE1-BEEE-3EB3-256ED03618E4}"/>
              </a:ext>
            </a:extLst>
          </p:cNvPr>
          <p:cNvPicPr>
            <a:picLocks noChangeAspect="1"/>
          </p:cNvPicPr>
          <p:nvPr/>
        </p:nvPicPr>
        <p:blipFill>
          <a:blip r:embed="rId6"/>
          <a:stretch>
            <a:fillRect/>
          </a:stretch>
        </p:blipFill>
        <p:spPr>
          <a:xfrm>
            <a:off x="9541365" y="242923"/>
            <a:ext cx="1628775" cy="304800"/>
          </a:xfrm>
          <a:prstGeom prst="rect">
            <a:avLst/>
          </a:prstGeom>
        </p:spPr>
      </p:pic>
      <p:graphicFrame>
        <p:nvGraphicFramePr>
          <p:cNvPr id="5" name="Table 5">
            <a:extLst>
              <a:ext uri="{FF2B5EF4-FFF2-40B4-BE49-F238E27FC236}">
                <a16:creationId xmlns:a16="http://schemas.microsoft.com/office/drawing/2014/main" id="{0795DE50-98F7-821D-CD3B-1E76AB74DF80}"/>
              </a:ext>
            </a:extLst>
          </p:cNvPr>
          <p:cNvGraphicFramePr>
            <a:graphicFrameLocks noGrp="1"/>
          </p:cNvGraphicFramePr>
          <p:nvPr>
            <p:extLst>
              <p:ext uri="{D42A27DB-BD31-4B8C-83A1-F6EECF244321}">
                <p14:modId xmlns:p14="http://schemas.microsoft.com/office/powerpoint/2010/main" val="4202783726"/>
              </p:ext>
            </p:extLst>
          </p:nvPr>
        </p:nvGraphicFramePr>
        <p:xfrm>
          <a:off x="2417658" y="2978641"/>
          <a:ext cx="6206158" cy="3084259"/>
        </p:xfrm>
        <a:graphic>
          <a:graphicData uri="http://schemas.openxmlformats.org/drawingml/2006/table">
            <a:tbl>
              <a:tblPr firstRow="1" bandRow="1">
                <a:tableStyleId>{C083E6E3-FA7D-4D7B-A595-EF9225AFEA82}</a:tableStyleId>
              </a:tblPr>
              <a:tblGrid>
                <a:gridCol w="1120672">
                  <a:extLst>
                    <a:ext uri="{9D8B030D-6E8A-4147-A177-3AD203B41FA5}">
                      <a16:colId xmlns:a16="http://schemas.microsoft.com/office/drawing/2014/main" val="1798464863"/>
                    </a:ext>
                  </a:extLst>
                </a:gridCol>
                <a:gridCol w="5085486">
                  <a:extLst>
                    <a:ext uri="{9D8B030D-6E8A-4147-A177-3AD203B41FA5}">
                      <a16:colId xmlns:a16="http://schemas.microsoft.com/office/drawing/2014/main" val="2776508962"/>
                    </a:ext>
                  </a:extLst>
                </a:gridCol>
              </a:tblGrid>
              <a:tr h="352271">
                <a:tc>
                  <a:txBody>
                    <a:bodyPr/>
                    <a:lstStyle/>
                    <a:p>
                      <a:r>
                        <a:rPr lang="en-IN" dirty="0">
                          <a:solidFill>
                            <a:schemeClr val="bg1"/>
                          </a:solidFill>
                        </a:rPr>
                        <a:t>Icons</a:t>
                      </a:r>
                    </a:p>
                  </a:txBody>
                  <a:tcPr/>
                </a:tc>
                <a:tc>
                  <a:txBody>
                    <a:bodyPr/>
                    <a:lstStyle/>
                    <a:p>
                      <a:r>
                        <a:rPr lang="en-IN" dirty="0">
                          <a:solidFill>
                            <a:schemeClr val="bg1"/>
                          </a:solidFill>
                        </a:rPr>
                        <a:t>Description</a:t>
                      </a:r>
                    </a:p>
                  </a:txBody>
                  <a:tcPr/>
                </a:tc>
                <a:extLst>
                  <a:ext uri="{0D108BD9-81ED-4DB2-BD59-A6C34878D82A}">
                    <a16:rowId xmlns:a16="http://schemas.microsoft.com/office/drawing/2014/main" val="901566664"/>
                  </a:ext>
                </a:extLst>
              </a:tr>
              <a:tr h="635435">
                <a:tc>
                  <a:txBody>
                    <a:bodyPr/>
                    <a:lstStyle/>
                    <a:p>
                      <a:endParaRPr lang="en-IN" dirty="0"/>
                    </a:p>
                  </a:txBody>
                  <a:tcPr/>
                </a:tc>
                <a:tc>
                  <a:txBody>
                    <a:bodyPr/>
                    <a:lstStyle/>
                    <a:p>
                      <a:r>
                        <a:rPr lang="en-US" b="1" dirty="0">
                          <a:solidFill>
                            <a:schemeClr val="bg1"/>
                          </a:solidFill>
                        </a:rPr>
                        <a:t>Kubernetes plugin </a:t>
                      </a:r>
                      <a:r>
                        <a:rPr lang="en-US" dirty="0">
                          <a:solidFill>
                            <a:schemeClr val="bg1"/>
                          </a:solidFill>
                        </a:rPr>
                        <a:t>is great for automating build agents on a Kubernetes cluster</a:t>
                      </a:r>
                      <a:endParaRPr lang="en-IN" dirty="0">
                        <a:solidFill>
                          <a:schemeClr val="bg1"/>
                        </a:solidFill>
                      </a:endParaRPr>
                    </a:p>
                  </a:txBody>
                  <a:tcPr/>
                </a:tc>
                <a:extLst>
                  <a:ext uri="{0D108BD9-81ED-4DB2-BD59-A6C34878D82A}">
                    <a16:rowId xmlns:a16="http://schemas.microsoft.com/office/drawing/2014/main" val="3313458500"/>
                  </a:ext>
                </a:extLst>
              </a:tr>
              <a:tr h="663698">
                <a:tc>
                  <a:txBody>
                    <a:bodyPr/>
                    <a:lstStyle/>
                    <a:p>
                      <a:endParaRPr lang="en-IN" dirty="0"/>
                    </a:p>
                  </a:txBody>
                  <a:tcPr/>
                </a:tc>
                <a:tc>
                  <a:txBody>
                    <a:bodyPr/>
                    <a:lstStyle/>
                    <a:p>
                      <a:r>
                        <a:rPr lang="en-US" b="1" dirty="0">
                          <a:solidFill>
                            <a:schemeClr val="bg1"/>
                          </a:solidFill>
                        </a:rPr>
                        <a:t>Git plugin </a:t>
                      </a:r>
                      <a:r>
                        <a:rPr lang="en-US" dirty="0">
                          <a:solidFill>
                            <a:schemeClr val="bg1"/>
                          </a:solidFill>
                        </a:rPr>
                        <a:t>allows jobs to connect to remote repositories </a:t>
                      </a:r>
                      <a:endParaRPr lang="en-IN" dirty="0">
                        <a:solidFill>
                          <a:schemeClr val="bg1"/>
                        </a:solidFill>
                      </a:endParaRPr>
                    </a:p>
                  </a:txBody>
                  <a:tcPr/>
                </a:tc>
                <a:extLst>
                  <a:ext uri="{0D108BD9-81ED-4DB2-BD59-A6C34878D82A}">
                    <a16:rowId xmlns:a16="http://schemas.microsoft.com/office/drawing/2014/main" val="2709721208"/>
                  </a:ext>
                </a:extLst>
              </a:tr>
              <a:tr h="663698">
                <a:tc>
                  <a:txBody>
                    <a:bodyPr/>
                    <a:lstStyle/>
                    <a:p>
                      <a:endParaRPr lang="en-IN" dirty="0"/>
                    </a:p>
                  </a:txBody>
                  <a:tcPr/>
                </a:tc>
                <a:tc>
                  <a:txBody>
                    <a:bodyPr/>
                    <a:lstStyle/>
                    <a:p>
                      <a:r>
                        <a:rPr lang="en-IN" b="1" dirty="0">
                          <a:solidFill>
                            <a:schemeClr val="bg1"/>
                          </a:solidFill>
                        </a:rPr>
                        <a:t>EC2 plugin </a:t>
                      </a:r>
                      <a:r>
                        <a:rPr lang="en-IN" dirty="0">
                          <a:solidFill>
                            <a:schemeClr val="bg1"/>
                          </a:solidFill>
                        </a:rPr>
                        <a:t>is used for Jenkins to automatically provision AWS</a:t>
                      </a:r>
                    </a:p>
                  </a:txBody>
                  <a:tcPr/>
                </a:tc>
                <a:extLst>
                  <a:ext uri="{0D108BD9-81ED-4DB2-BD59-A6C34878D82A}">
                    <a16:rowId xmlns:a16="http://schemas.microsoft.com/office/drawing/2014/main" val="1858619879"/>
                  </a:ext>
                </a:extLst>
              </a:tr>
              <a:tr h="751023">
                <a:tc>
                  <a:txBody>
                    <a:bodyPr/>
                    <a:lstStyle/>
                    <a:p>
                      <a:endParaRPr lang="en-IN" dirty="0"/>
                    </a:p>
                  </a:txBody>
                  <a:tcPr/>
                </a:tc>
                <a:tc>
                  <a:txBody>
                    <a:bodyPr/>
                    <a:lstStyle/>
                    <a:p>
                      <a:r>
                        <a:rPr lang="en-US" b="1" dirty="0">
                          <a:solidFill>
                            <a:schemeClr val="bg1"/>
                          </a:solidFill>
                        </a:rPr>
                        <a:t>JUnit plugin </a:t>
                      </a:r>
                      <a:r>
                        <a:rPr lang="en-US" dirty="0">
                          <a:solidFill>
                            <a:schemeClr val="bg1"/>
                          </a:solidFill>
                        </a:rPr>
                        <a:t>provides graphical visualizations</a:t>
                      </a:r>
                      <a:endParaRPr lang="en-IN" dirty="0">
                        <a:solidFill>
                          <a:schemeClr val="bg1"/>
                        </a:solidFill>
                      </a:endParaRPr>
                    </a:p>
                  </a:txBody>
                  <a:tcPr/>
                </a:tc>
                <a:extLst>
                  <a:ext uri="{0D108BD9-81ED-4DB2-BD59-A6C34878D82A}">
                    <a16:rowId xmlns:a16="http://schemas.microsoft.com/office/drawing/2014/main" val="3907715179"/>
                  </a:ext>
                </a:extLst>
              </a:tr>
            </a:tbl>
          </a:graphicData>
        </a:graphic>
      </p:graphicFrame>
      <p:pic>
        <p:nvPicPr>
          <p:cNvPr id="7" name="Picture 6">
            <a:extLst>
              <a:ext uri="{FF2B5EF4-FFF2-40B4-BE49-F238E27FC236}">
                <a16:creationId xmlns:a16="http://schemas.microsoft.com/office/drawing/2014/main" id="{A88EEB00-2370-8814-E5EB-1A5B65B4718F}"/>
              </a:ext>
            </a:extLst>
          </p:cNvPr>
          <p:cNvPicPr>
            <a:picLocks noChangeAspect="1"/>
          </p:cNvPicPr>
          <p:nvPr/>
        </p:nvPicPr>
        <p:blipFill>
          <a:blip r:embed="rId7"/>
          <a:stretch>
            <a:fillRect/>
          </a:stretch>
        </p:blipFill>
        <p:spPr>
          <a:xfrm>
            <a:off x="2444162" y="3385682"/>
            <a:ext cx="956635" cy="551096"/>
          </a:xfrm>
          <a:prstGeom prst="rect">
            <a:avLst/>
          </a:prstGeom>
        </p:spPr>
      </p:pic>
      <p:pic>
        <p:nvPicPr>
          <p:cNvPr id="15" name="Picture 14">
            <a:extLst>
              <a:ext uri="{FF2B5EF4-FFF2-40B4-BE49-F238E27FC236}">
                <a16:creationId xmlns:a16="http://schemas.microsoft.com/office/drawing/2014/main" id="{0ED67664-993D-1B23-F687-079B8B4421AE}"/>
              </a:ext>
            </a:extLst>
          </p:cNvPr>
          <p:cNvPicPr>
            <a:picLocks noChangeAspect="1"/>
          </p:cNvPicPr>
          <p:nvPr/>
        </p:nvPicPr>
        <p:blipFill>
          <a:blip r:embed="rId8"/>
          <a:stretch>
            <a:fillRect/>
          </a:stretch>
        </p:blipFill>
        <p:spPr>
          <a:xfrm>
            <a:off x="2438608" y="4073470"/>
            <a:ext cx="964096" cy="554790"/>
          </a:xfrm>
          <a:prstGeom prst="rect">
            <a:avLst/>
          </a:prstGeom>
        </p:spPr>
      </p:pic>
      <p:pic>
        <p:nvPicPr>
          <p:cNvPr id="17" name="Picture 16">
            <a:extLst>
              <a:ext uri="{FF2B5EF4-FFF2-40B4-BE49-F238E27FC236}">
                <a16:creationId xmlns:a16="http://schemas.microsoft.com/office/drawing/2014/main" id="{A8656509-CFA6-3DBE-0EAD-6094D53F12E0}"/>
              </a:ext>
            </a:extLst>
          </p:cNvPr>
          <p:cNvPicPr>
            <a:picLocks noChangeAspect="1"/>
          </p:cNvPicPr>
          <p:nvPr/>
        </p:nvPicPr>
        <p:blipFill>
          <a:blip r:embed="rId9"/>
          <a:stretch>
            <a:fillRect/>
          </a:stretch>
        </p:blipFill>
        <p:spPr>
          <a:xfrm>
            <a:off x="2438608" y="4748389"/>
            <a:ext cx="937585" cy="554791"/>
          </a:xfrm>
          <a:prstGeom prst="rect">
            <a:avLst/>
          </a:prstGeom>
        </p:spPr>
      </p:pic>
      <p:pic>
        <p:nvPicPr>
          <p:cNvPr id="20" name="Picture 19">
            <a:extLst>
              <a:ext uri="{FF2B5EF4-FFF2-40B4-BE49-F238E27FC236}">
                <a16:creationId xmlns:a16="http://schemas.microsoft.com/office/drawing/2014/main" id="{3D8714AC-9E27-5DE9-AACA-AB37DA5BE525}"/>
              </a:ext>
            </a:extLst>
          </p:cNvPr>
          <p:cNvPicPr>
            <a:picLocks noChangeAspect="1"/>
          </p:cNvPicPr>
          <p:nvPr/>
        </p:nvPicPr>
        <p:blipFill>
          <a:blip r:embed="rId10"/>
          <a:stretch>
            <a:fillRect/>
          </a:stretch>
        </p:blipFill>
        <p:spPr>
          <a:xfrm>
            <a:off x="2438608" y="5440837"/>
            <a:ext cx="964096" cy="551097"/>
          </a:xfrm>
          <a:prstGeom prst="rect">
            <a:avLst/>
          </a:prstGeom>
        </p:spPr>
      </p:pic>
    </p:spTree>
    <p:extLst>
      <p:ext uri="{BB962C8B-B14F-4D97-AF65-F5344CB8AC3E}">
        <p14:creationId xmlns:p14="http://schemas.microsoft.com/office/powerpoint/2010/main" val="1252206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4334</TotalTime>
  <Words>1411</Words>
  <Application>Microsoft Office PowerPoint</Application>
  <PresentationFormat>Custom</PresentationFormat>
  <Paragraphs>232</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Bahnschrift SemiBold</vt:lpstr>
      <vt:lpstr>Calibri</vt:lpstr>
      <vt:lpstr>Comic Sans MS</vt:lpstr>
      <vt:lpstr>Courier New</vt:lpstr>
      <vt:lpstr>Open Sans</vt:lpstr>
      <vt:lpstr>Poppins</vt:lpstr>
      <vt:lpstr>Poppins Regular</vt:lpstr>
      <vt:lpstr>Poppins SemiBold</vt:lpstr>
      <vt:lpstr>Segoe UI</vt:lpstr>
      <vt:lpstr>Segoe UI Historic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Arjit Chauhan</cp:lastModifiedBy>
  <cp:revision>117</cp:revision>
  <dcterms:created xsi:type="dcterms:W3CDTF">2022-09-09T09:11:36Z</dcterms:created>
  <dcterms:modified xsi:type="dcterms:W3CDTF">2023-01-12T11:08:25Z</dcterms:modified>
</cp:coreProperties>
</file>