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69" r:id="rId4"/>
    <p:sldId id="270" r:id="rId5"/>
    <p:sldId id="271" r:id="rId6"/>
    <p:sldId id="273" r:id="rId7"/>
    <p:sldId id="274" r:id="rId8"/>
    <p:sldId id="276" r:id="rId9"/>
    <p:sldId id="279" r:id="rId10"/>
    <p:sldId id="285" r:id="rId11"/>
    <p:sldId id="286" r:id="rId12"/>
    <p:sldId id="28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preet Singh" initials="GS" lastIdx="1" clrIdx="0">
    <p:extLst>
      <p:ext uri="{19B8F6BF-5375-455C-9EA6-DF929625EA0E}">
        <p15:presenceInfo xmlns:p15="http://schemas.microsoft.com/office/powerpoint/2012/main" userId="Gurpreet Sin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0F2"/>
    <a:srgbClr val="2A24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2EBB-C841-A489-34F2-D2E3CC5BDDF0}"/>
              </a:ext>
            </a:extLst>
          </p:cNvPr>
          <p:cNvSpPr>
            <a:spLocks noGrp="1"/>
          </p:cNvSpPr>
          <p:nvPr>
            <p:ph type="ctrTitle"/>
          </p:nvPr>
        </p:nvSpPr>
        <p:spPr>
          <a:xfrm>
            <a:off x="3200400" y="2985247"/>
            <a:ext cx="8323729" cy="1400483"/>
          </a:xfrm>
        </p:spPr>
        <p:txBody>
          <a:bodyPr>
            <a:normAutofit/>
          </a:bodyPr>
          <a:lstStyle/>
          <a:p>
            <a:r>
              <a:rPr lang="en-US" sz="6000" dirty="0"/>
              <a:t>NFT Fundamentals</a:t>
            </a:r>
            <a:endParaRPr lang="en-IN" sz="6000" dirty="0"/>
          </a:p>
        </p:txBody>
      </p:sp>
      <p:pic>
        <p:nvPicPr>
          <p:cNvPr id="7" name="Picture 6">
            <a:extLst>
              <a:ext uri="{FF2B5EF4-FFF2-40B4-BE49-F238E27FC236}">
                <a16:creationId xmlns:a16="http://schemas.microsoft.com/office/drawing/2014/main" id="{631AD61F-8201-AECC-E869-C8E464FB698A}"/>
              </a:ext>
            </a:extLst>
          </p:cNvPr>
          <p:cNvPicPr>
            <a:picLocks noChangeAspect="1"/>
          </p:cNvPicPr>
          <p:nvPr/>
        </p:nvPicPr>
        <p:blipFill>
          <a:blip r:embed="rId2"/>
          <a:stretch>
            <a:fillRect/>
          </a:stretch>
        </p:blipFill>
        <p:spPr>
          <a:xfrm>
            <a:off x="9575413" y="380681"/>
            <a:ext cx="1948716" cy="372854"/>
          </a:xfrm>
          <a:prstGeom prst="rect">
            <a:avLst/>
          </a:prstGeom>
        </p:spPr>
      </p:pic>
      <p:sp>
        <p:nvSpPr>
          <p:cNvPr id="6" name="Subtitle 5">
            <a:extLst>
              <a:ext uri="{FF2B5EF4-FFF2-40B4-BE49-F238E27FC236}">
                <a16:creationId xmlns:a16="http://schemas.microsoft.com/office/drawing/2014/main" id="{1D854ADF-B099-01E4-D1A5-6109AE081872}"/>
              </a:ext>
            </a:extLst>
          </p:cNvPr>
          <p:cNvSpPr>
            <a:spLocks noGrp="1"/>
          </p:cNvSpPr>
          <p:nvPr>
            <p:ph type="subTitle" idx="1"/>
          </p:nvPr>
        </p:nvSpPr>
        <p:spPr>
          <a:xfrm>
            <a:off x="4326403" y="5513614"/>
            <a:ext cx="7197726" cy="963705"/>
          </a:xfrm>
        </p:spPr>
        <p:txBody>
          <a:bodyPr>
            <a:normAutofit fontScale="92500" lnSpcReduction="20000"/>
          </a:bodyPr>
          <a:lstStyle/>
          <a:p>
            <a:r>
              <a:rPr lang="en-IN" b="1" u="sng" dirty="0"/>
              <a:t> </a:t>
            </a:r>
            <a:endParaRPr lang="en-IN" sz="1600" dirty="0"/>
          </a:p>
          <a:p>
            <a:r>
              <a:rPr lang="en-IN" sz="1600" dirty="0"/>
              <a:t> Ravinder Singh|  Blockchain Developer</a:t>
            </a:r>
          </a:p>
          <a:p>
            <a:r>
              <a:rPr lang="en-IN" sz="1600" dirty="0"/>
              <a:t>Gurpreet Singh | Vertical Head Blockchain</a:t>
            </a:r>
            <a:endParaRPr lang="en-IN" dirty="0"/>
          </a:p>
        </p:txBody>
      </p:sp>
    </p:spTree>
    <p:extLst>
      <p:ext uri="{BB962C8B-B14F-4D97-AF65-F5344CB8AC3E}">
        <p14:creationId xmlns:p14="http://schemas.microsoft.com/office/powerpoint/2010/main" val="107323663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AE1E-B810-DBC0-70BD-C5298376F968}"/>
              </a:ext>
            </a:extLst>
          </p:cNvPr>
          <p:cNvSpPr>
            <a:spLocks noGrp="1"/>
          </p:cNvSpPr>
          <p:nvPr>
            <p:ph type="title"/>
          </p:nvPr>
        </p:nvSpPr>
        <p:spPr>
          <a:xfrm>
            <a:off x="685801" y="236746"/>
            <a:ext cx="8201772" cy="925606"/>
          </a:xfrm>
        </p:spPr>
        <p:txBody>
          <a:bodyPr>
            <a:normAutofit fontScale="90000"/>
          </a:bodyPr>
          <a:lstStyle/>
          <a:p>
            <a:r>
              <a:rPr lang="en-US" b="1" dirty="0"/>
              <a:t>Top NFT Marketplaces of February 2023</a:t>
            </a:r>
          </a:p>
        </p:txBody>
      </p:sp>
      <p:pic>
        <p:nvPicPr>
          <p:cNvPr id="4" name="Picture 3">
            <a:extLst>
              <a:ext uri="{FF2B5EF4-FFF2-40B4-BE49-F238E27FC236}">
                <a16:creationId xmlns:a16="http://schemas.microsoft.com/office/drawing/2014/main" id="{11F76AD5-9E71-588C-A24B-C491DC7F6A84}"/>
              </a:ext>
            </a:extLst>
          </p:cNvPr>
          <p:cNvPicPr>
            <a:picLocks noChangeAspect="1"/>
          </p:cNvPicPr>
          <p:nvPr/>
        </p:nvPicPr>
        <p:blipFill>
          <a:blip r:embed="rId2"/>
          <a:stretch>
            <a:fillRect/>
          </a:stretch>
        </p:blipFill>
        <p:spPr>
          <a:xfrm>
            <a:off x="10072021" y="236746"/>
            <a:ext cx="1948716" cy="372854"/>
          </a:xfrm>
          <a:prstGeom prst="rect">
            <a:avLst/>
          </a:prstGeom>
        </p:spPr>
      </p:pic>
      <p:sp>
        <p:nvSpPr>
          <p:cNvPr id="5" name="Content Placeholder 4">
            <a:extLst>
              <a:ext uri="{FF2B5EF4-FFF2-40B4-BE49-F238E27FC236}">
                <a16:creationId xmlns:a16="http://schemas.microsoft.com/office/drawing/2014/main" id="{DB24C3BC-65EA-ED2F-00E9-83AEDF564359}"/>
              </a:ext>
            </a:extLst>
          </p:cNvPr>
          <p:cNvSpPr>
            <a:spLocks noGrp="1"/>
          </p:cNvSpPr>
          <p:nvPr>
            <p:ph idx="1"/>
          </p:nvPr>
        </p:nvSpPr>
        <p:spPr/>
        <p:txBody>
          <a:bodyPr>
            <a:normAutofit lnSpcReduction="10000"/>
          </a:bodyPr>
          <a:lstStyle/>
          <a:p>
            <a:r>
              <a:rPr lang="en-IN" b="1" dirty="0" err="1"/>
              <a:t>OpenSea</a:t>
            </a:r>
            <a:r>
              <a:rPr lang="en-IN" b="1" dirty="0"/>
              <a:t> –</a:t>
            </a:r>
            <a:r>
              <a:rPr lang="en-IN" dirty="0"/>
              <a:t> </a:t>
            </a:r>
            <a:r>
              <a:rPr lang="en-US" dirty="0"/>
              <a:t>The core cryptocurrencies used on </a:t>
            </a:r>
            <a:r>
              <a:rPr lang="en-US" dirty="0" err="1"/>
              <a:t>OpenSea</a:t>
            </a:r>
            <a:r>
              <a:rPr lang="en-US" dirty="0"/>
              <a:t> are Ethereum, Solana, and USDC</a:t>
            </a:r>
            <a:endParaRPr lang="en-IN" dirty="0"/>
          </a:p>
          <a:p>
            <a:r>
              <a:rPr lang="en-IN" b="1" dirty="0" err="1"/>
              <a:t>Rarible</a:t>
            </a:r>
            <a:r>
              <a:rPr lang="en-IN" b="1" dirty="0"/>
              <a:t> - </a:t>
            </a:r>
            <a:r>
              <a:rPr lang="en-US" dirty="0" err="1"/>
              <a:t>Rarible</a:t>
            </a:r>
            <a:r>
              <a:rPr lang="en-US" dirty="0"/>
              <a:t> allows users to buy and sell art, collectibles, video game assets and NFTs. You can buy and deal on </a:t>
            </a:r>
            <a:r>
              <a:rPr lang="en-US" dirty="0" err="1"/>
              <a:t>Rarible</a:t>
            </a:r>
            <a:r>
              <a:rPr lang="en-US" dirty="0"/>
              <a:t> with Ethereum, Flow and </a:t>
            </a:r>
            <a:r>
              <a:rPr lang="en-US" dirty="0" err="1"/>
              <a:t>Tezos</a:t>
            </a:r>
            <a:r>
              <a:rPr lang="en-US" dirty="0"/>
              <a:t>.</a:t>
            </a:r>
          </a:p>
          <a:p>
            <a:r>
              <a:rPr lang="en-IN" b="1" dirty="0"/>
              <a:t>NBA Top Shot - </a:t>
            </a:r>
            <a:r>
              <a:rPr lang="en-US" dirty="0"/>
              <a:t>You can buy video clips, play highlights and art for both the NBA and the WNBA</a:t>
            </a:r>
          </a:p>
          <a:p>
            <a:r>
              <a:rPr lang="en-IN" b="1" dirty="0" err="1"/>
              <a:t>Binance</a:t>
            </a:r>
            <a:r>
              <a:rPr lang="en-IN" b="1" dirty="0"/>
              <a:t> - </a:t>
            </a:r>
            <a:r>
              <a:rPr lang="en-US" dirty="0" err="1"/>
              <a:t>Binance</a:t>
            </a:r>
            <a:r>
              <a:rPr lang="en-US" dirty="0"/>
              <a:t> NFT offers the typical digital assets found on other major platforms: artwork, gaming items, and collectibles. A major advantage of </a:t>
            </a:r>
            <a:r>
              <a:rPr lang="en-US" dirty="0" err="1"/>
              <a:t>Binance</a:t>
            </a:r>
            <a:r>
              <a:rPr lang="en-US" dirty="0"/>
              <a:t> NFT is that it charges very low fees. The platform only deducts a 1% trading fee. It’s also a user-friendly platform built using similar technology and layouts as their exchange.</a:t>
            </a:r>
          </a:p>
          <a:p>
            <a:r>
              <a:rPr lang="en-IN" b="1" dirty="0"/>
              <a:t>Nifty Gateway: </a:t>
            </a:r>
            <a:r>
              <a:rPr lang="en-US" dirty="0"/>
              <a:t>This marketplace focuses on artwork, especially artwork from celebrities and top artists. Nifty Gateway is known for hosting expensive and exclusive NFT sales, including digital artist Pak’s “The Merge,” which sold for $91.8 million. </a:t>
            </a:r>
            <a:endParaRPr lang="en-IN" b="1" dirty="0"/>
          </a:p>
          <a:p>
            <a:endParaRPr lang="en-IN" b="1" dirty="0"/>
          </a:p>
          <a:p>
            <a:endParaRPr lang="en-IN" b="1" dirty="0"/>
          </a:p>
          <a:p>
            <a:endParaRPr lang="en-IN" b="1" dirty="0"/>
          </a:p>
          <a:p>
            <a:endParaRPr lang="en-IN" b="1" dirty="0"/>
          </a:p>
          <a:p>
            <a:endParaRPr lang="en-IN" dirty="0"/>
          </a:p>
        </p:txBody>
      </p:sp>
    </p:spTree>
    <p:extLst>
      <p:ext uri="{BB962C8B-B14F-4D97-AF65-F5344CB8AC3E}">
        <p14:creationId xmlns:p14="http://schemas.microsoft.com/office/powerpoint/2010/main" val="150095171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AE1E-B810-DBC0-70BD-C5298376F968}"/>
              </a:ext>
            </a:extLst>
          </p:cNvPr>
          <p:cNvSpPr>
            <a:spLocks noGrp="1"/>
          </p:cNvSpPr>
          <p:nvPr>
            <p:ph type="title"/>
          </p:nvPr>
        </p:nvSpPr>
        <p:spPr>
          <a:xfrm>
            <a:off x="685801" y="423173"/>
            <a:ext cx="8201772" cy="925606"/>
          </a:xfrm>
        </p:spPr>
        <p:txBody>
          <a:bodyPr>
            <a:normAutofit/>
          </a:bodyPr>
          <a:lstStyle/>
          <a:p>
            <a:r>
              <a:rPr lang="en-IN" dirty="0"/>
              <a:t>Top 10 Most Expensive NFTs Ever Sold </a:t>
            </a:r>
          </a:p>
        </p:txBody>
      </p:sp>
      <p:pic>
        <p:nvPicPr>
          <p:cNvPr id="4" name="Picture 3">
            <a:extLst>
              <a:ext uri="{FF2B5EF4-FFF2-40B4-BE49-F238E27FC236}">
                <a16:creationId xmlns:a16="http://schemas.microsoft.com/office/drawing/2014/main" id="{11F76AD5-9E71-588C-A24B-C491DC7F6A84}"/>
              </a:ext>
            </a:extLst>
          </p:cNvPr>
          <p:cNvPicPr>
            <a:picLocks noChangeAspect="1"/>
          </p:cNvPicPr>
          <p:nvPr/>
        </p:nvPicPr>
        <p:blipFill>
          <a:blip r:embed="rId2"/>
          <a:stretch>
            <a:fillRect/>
          </a:stretch>
        </p:blipFill>
        <p:spPr>
          <a:xfrm>
            <a:off x="10072021" y="236746"/>
            <a:ext cx="1948716" cy="372854"/>
          </a:xfrm>
          <a:prstGeom prst="rect">
            <a:avLst/>
          </a:prstGeom>
        </p:spPr>
      </p:pic>
      <p:sp>
        <p:nvSpPr>
          <p:cNvPr id="5" name="Content Placeholder 4">
            <a:extLst>
              <a:ext uri="{FF2B5EF4-FFF2-40B4-BE49-F238E27FC236}">
                <a16:creationId xmlns:a16="http://schemas.microsoft.com/office/drawing/2014/main" id="{DB24C3BC-65EA-ED2F-00E9-83AEDF564359}"/>
              </a:ext>
            </a:extLst>
          </p:cNvPr>
          <p:cNvSpPr>
            <a:spLocks noGrp="1"/>
          </p:cNvSpPr>
          <p:nvPr>
            <p:ph idx="1"/>
          </p:nvPr>
        </p:nvSpPr>
        <p:spPr>
          <a:xfrm>
            <a:off x="685801" y="2142067"/>
            <a:ext cx="10131425" cy="4715933"/>
          </a:xfrm>
        </p:spPr>
        <p:txBody>
          <a:bodyPr>
            <a:normAutofit fontScale="92500" lnSpcReduction="20000"/>
          </a:bodyPr>
          <a:lstStyle/>
          <a:p>
            <a:pPr>
              <a:buFont typeface="Arial" panose="020B0604020202020204" pitchFamily="34" charset="0"/>
              <a:buChar char="•"/>
            </a:pPr>
            <a:r>
              <a:rPr lang="en-IN" sz="2200" dirty="0"/>
              <a:t>1. The Merge(312,686 pieces) – $91.8 Million </a:t>
            </a:r>
          </a:p>
          <a:p>
            <a:pPr marL="0" indent="0">
              <a:buNone/>
            </a:pPr>
            <a:endParaRPr lang="en-IN" sz="2200" dirty="0"/>
          </a:p>
          <a:p>
            <a:pPr>
              <a:buFont typeface="Arial" panose="020B0604020202020204" pitchFamily="34" charset="0"/>
              <a:buChar char="•"/>
            </a:pPr>
            <a:r>
              <a:rPr lang="en-IN" sz="2200" dirty="0"/>
              <a:t>2. Everyday: The First 5000 Days – $69.3 million</a:t>
            </a:r>
          </a:p>
          <a:p>
            <a:pPr marL="0" indent="0">
              <a:buNone/>
            </a:pPr>
            <a:endParaRPr lang="en-IN" sz="2200" dirty="0"/>
          </a:p>
          <a:p>
            <a:pPr>
              <a:buFont typeface="Arial" panose="020B0604020202020204" pitchFamily="34" charset="0"/>
              <a:buChar char="•"/>
            </a:pPr>
            <a:r>
              <a:rPr lang="en-IN" sz="2200" dirty="0"/>
              <a:t>3. Clock – $52.7 Million</a:t>
            </a:r>
          </a:p>
          <a:p>
            <a:pPr>
              <a:buFont typeface="Arial" panose="020B0604020202020204" pitchFamily="34" charset="0"/>
              <a:buChar char="•"/>
            </a:pPr>
            <a:r>
              <a:rPr lang="en-IN" sz="2200" dirty="0"/>
              <a:t>4. HUMAN ONE – $28.9 million</a:t>
            </a:r>
          </a:p>
          <a:p>
            <a:pPr>
              <a:buFont typeface="Arial" panose="020B0604020202020204" pitchFamily="34" charset="0"/>
              <a:buChar char="•"/>
            </a:pPr>
            <a:r>
              <a:rPr lang="en-IN" sz="2200" dirty="0"/>
              <a:t>5. </a:t>
            </a:r>
            <a:r>
              <a:rPr lang="en-IN" sz="2200" dirty="0" err="1"/>
              <a:t>CryptoPunk</a:t>
            </a:r>
            <a:r>
              <a:rPr lang="en-IN" sz="2200" dirty="0"/>
              <a:t> #5822 – $23.7 million</a:t>
            </a:r>
          </a:p>
          <a:p>
            <a:pPr>
              <a:buFont typeface="Arial" panose="020B0604020202020204" pitchFamily="34" charset="0"/>
              <a:buChar char="•"/>
            </a:pPr>
            <a:r>
              <a:rPr lang="en-IN" sz="2200" dirty="0"/>
              <a:t>6. Alien </a:t>
            </a:r>
            <a:r>
              <a:rPr lang="en-IN" sz="2200" dirty="0" err="1"/>
              <a:t>Cryptopunk</a:t>
            </a:r>
            <a:r>
              <a:rPr lang="en-IN" sz="2200" dirty="0"/>
              <a:t> #7523 – $11.75 million</a:t>
            </a:r>
          </a:p>
          <a:p>
            <a:pPr>
              <a:buFont typeface="Arial" panose="020B0604020202020204" pitchFamily="34" charset="0"/>
              <a:buChar char="•"/>
            </a:pPr>
            <a:r>
              <a:rPr lang="en-IN" sz="2200" dirty="0"/>
              <a:t>7. </a:t>
            </a:r>
            <a:r>
              <a:rPr lang="en-IN" sz="2200" dirty="0" err="1"/>
              <a:t>TPunk</a:t>
            </a:r>
            <a:r>
              <a:rPr lang="en-IN" sz="2200" dirty="0"/>
              <a:t> #3442 – $10.5 Million</a:t>
            </a:r>
          </a:p>
          <a:p>
            <a:pPr>
              <a:buFont typeface="Arial" panose="020B0604020202020204" pitchFamily="34" charset="0"/>
              <a:buChar char="•"/>
            </a:pPr>
            <a:r>
              <a:rPr lang="en-IN" sz="2200" dirty="0"/>
              <a:t>8. </a:t>
            </a:r>
            <a:r>
              <a:rPr lang="en-IN" sz="2200" dirty="0" err="1"/>
              <a:t>CryptoPunk</a:t>
            </a:r>
            <a:r>
              <a:rPr lang="en-IN" sz="2200" dirty="0"/>
              <a:t> #4156 – $10.26 million</a:t>
            </a:r>
          </a:p>
          <a:p>
            <a:pPr>
              <a:buFont typeface="Arial" panose="020B0604020202020204" pitchFamily="34" charset="0"/>
              <a:buChar char="•"/>
            </a:pPr>
            <a:r>
              <a:rPr lang="en-IN" sz="2200" dirty="0"/>
              <a:t>9. </a:t>
            </a:r>
            <a:r>
              <a:rPr lang="en-IN" sz="2200" dirty="0" err="1"/>
              <a:t>CryptoPunk</a:t>
            </a:r>
            <a:r>
              <a:rPr lang="en-IN" sz="2200" dirty="0"/>
              <a:t> #5577 – $7.7 million</a:t>
            </a:r>
          </a:p>
          <a:p>
            <a:pPr>
              <a:buFont typeface="Arial" panose="020B0604020202020204" pitchFamily="34" charset="0"/>
              <a:buChar char="•"/>
            </a:pPr>
            <a:r>
              <a:rPr lang="en-IN" sz="2200" dirty="0"/>
              <a:t>10. </a:t>
            </a:r>
            <a:r>
              <a:rPr lang="en-IN" sz="2200" dirty="0" err="1"/>
              <a:t>CryptoPunk</a:t>
            </a:r>
            <a:r>
              <a:rPr lang="en-IN" sz="2200" dirty="0"/>
              <a:t> #3100 – $7.57 Million</a:t>
            </a:r>
          </a:p>
          <a:p>
            <a:endParaRPr lang="en-IN" b="1" dirty="0"/>
          </a:p>
          <a:p>
            <a:endParaRPr lang="en-IN" b="1" dirty="0"/>
          </a:p>
          <a:p>
            <a:endParaRPr lang="en-IN" b="1" dirty="0"/>
          </a:p>
          <a:p>
            <a:endParaRPr lang="en-IN" dirty="0"/>
          </a:p>
        </p:txBody>
      </p:sp>
      <p:pic>
        <p:nvPicPr>
          <p:cNvPr id="6" name="Picture 5">
            <a:extLst>
              <a:ext uri="{FF2B5EF4-FFF2-40B4-BE49-F238E27FC236}">
                <a16:creationId xmlns:a16="http://schemas.microsoft.com/office/drawing/2014/main" id="{27DFEC14-ABDA-4A58-2396-CC37782DB810}"/>
              </a:ext>
            </a:extLst>
          </p:cNvPr>
          <p:cNvPicPr>
            <a:picLocks noChangeAspect="1"/>
          </p:cNvPicPr>
          <p:nvPr/>
        </p:nvPicPr>
        <p:blipFill>
          <a:blip r:embed="rId3"/>
          <a:stretch>
            <a:fillRect/>
          </a:stretch>
        </p:blipFill>
        <p:spPr>
          <a:xfrm>
            <a:off x="6096000" y="1471546"/>
            <a:ext cx="1371600" cy="685800"/>
          </a:xfrm>
          <a:prstGeom prst="rect">
            <a:avLst/>
          </a:prstGeom>
        </p:spPr>
      </p:pic>
      <p:pic>
        <p:nvPicPr>
          <p:cNvPr id="8" name="Picture 7">
            <a:extLst>
              <a:ext uri="{FF2B5EF4-FFF2-40B4-BE49-F238E27FC236}">
                <a16:creationId xmlns:a16="http://schemas.microsoft.com/office/drawing/2014/main" id="{AB9FD5A7-BDDF-27C7-FCCE-731B94163F16}"/>
              </a:ext>
            </a:extLst>
          </p:cNvPr>
          <p:cNvPicPr>
            <a:picLocks noChangeAspect="1"/>
          </p:cNvPicPr>
          <p:nvPr/>
        </p:nvPicPr>
        <p:blipFill>
          <a:blip r:embed="rId4"/>
          <a:stretch>
            <a:fillRect/>
          </a:stretch>
        </p:blipFill>
        <p:spPr>
          <a:xfrm>
            <a:off x="6096000" y="2191089"/>
            <a:ext cx="1447800" cy="723900"/>
          </a:xfrm>
          <a:prstGeom prst="rect">
            <a:avLst/>
          </a:prstGeom>
        </p:spPr>
      </p:pic>
    </p:spTree>
    <p:extLst>
      <p:ext uri="{BB962C8B-B14F-4D97-AF65-F5344CB8AC3E}">
        <p14:creationId xmlns:p14="http://schemas.microsoft.com/office/powerpoint/2010/main" val="101811650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16680-99A8-7A5E-3EAF-0502D0DC2A81}"/>
              </a:ext>
            </a:extLst>
          </p:cNvPr>
          <p:cNvSpPr>
            <a:spLocks noGrp="1"/>
          </p:cNvSpPr>
          <p:nvPr>
            <p:ph idx="1"/>
          </p:nvPr>
        </p:nvSpPr>
        <p:spPr>
          <a:xfrm>
            <a:off x="685801" y="2142067"/>
            <a:ext cx="10131425" cy="1918945"/>
          </a:xfrm>
        </p:spPr>
        <p:txBody>
          <a:bodyPr>
            <a:normAutofit/>
          </a:bodyPr>
          <a:lstStyle/>
          <a:p>
            <a:pPr marL="0" indent="0" algn="ctr">
              <a:buNone/>
            </a:pPr>
            <a:r>
              <a:rPr lang="en-US" sz="4800" dirty="0"/>
              <a:t>THANK YOU</a:t>
            </a:r>
          </a:p>
        </p:txBody>
      </p:sp>
    </p:spTree>
    <p:extLst>
      <p:ext uri="{BB962C8B-B14F-4D97-AF65-F5344CB8AC3E}">
        <p14:creationId xmlns:p14="http://schemas.microsoft.com/office/powerpoint/2010/main" val="20701691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D9A36F-B0C5-7249-62A8-D50C4153C933}"/>
              </a:ext>
            </a:extLst>
          </p:cNvPr>
          <p:cNvSpPr txBox="1">
            <a:spLocks/>
          </p:cNvSpPr>
          <p:nvPr/>
        </p:nvSpPr>
        <p:spPr>
          <a:xfrm>
            <a:off x="318255" y="357634"/>
            <a:ext cx="6519867" cy="672353"/>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MOOGLELABS - SERVICES</a:t>
            </a:r>
            <a:endParaRPr lang="en-IN" dirty="0"/>
          </a:p>
        </p:txBody>
      </p:sp>
      <p:sp>
        <p:nvSpPr>
          <p:cNvPr id="9" name="TextBox 8">
            <a:extLst>
              <a:ext uri="{FF2B5EF4-FFF2-40B4-BE49-F238E27FC236}">
                <a16:creationId xmlns:a16="http://schemas.microsoft.com/office/drawing/2014/main" id="{3C8F9547-3FC4-5B41-84C3-341979968003}"/>
              </a:ext>
            </a:extLst>
          </p:cNvPr>
          <p:cNvSpPr txBox="1"/>
          <p:nvPr/>
        </p:nvSpPr>
        <p:spPr>
          <a:xfrm>
            <a:off x="357929" y="1492353"/>
            <a:ext cx="9713918" cy="369332"/>
          </a:xfrm>
          <a:prstGeom prst="rect">
            <a:avLst/>
          </a:prstGeom>
          <a:noFill/>
        </p:spPr>
        <p:txBody>
          <a:bodyPr wrap="square">
            <a:spAutoFit/>
          </a:bodyPr>
          <a:lstStyle/>
          <a:p>
            <a:pPr fontAlgn="base"/>
            <a:r>
              <a:rPr lang="en-US" b="0" i="0" dirty="0">
                <a:solidFill>
                  <a:schemeClr val="tx1">
                    <a:lumMod val="85000"/>
                    <a:lumOff val="15000"/>
                  </a:schemeClr>
                </a:solidFill>
                <a:effectLst/>
                <a:latin typeface="Poppins" panose="00000500000000000000" pitchFamily="2" charset="0"/>
              </a:rPr>
              <a:t>Decoding Innovation In </a:t>
            </a:r>
            <a:r>
              <a:rPr lang="en-US" b="1" i="0" dirty="0">
                <a:solidFill>
                  <a:schemeClr val="tx1">
                    <a:lumMod val="85000"/>
                    <a:lumOff val="15000"/>
                  </a:schemeClr>
                </a:solidFill>
                <a:effectLst/>
                <a:latin typeface="Poppins" panose="00000500000000000000" pitchFamily="2" charset="0"/>
              </a:rPr>
              <a:t>AI/ML, Blockchain, DevOps, Metaverse and Data Science</a:t>
            </a:r>
            <a:endParaRPr lang="en-US" b="0" i="0" dirty="0">
              <a:solidFill>
                <a:schemeClr val="tx1">
                  <a:lumMod val="85000"/>
                  <a:lumOff val="15000"/>
                </a:schemeClr>
              </a:solidFill>
              <a:effectLst/>
              <a:latin typeface="Poppins" panose="00000500000000000000" pitchFamily="2" charset="0"/>
            </a:endParaRPr>
          </a:p>
        </p:txBody>
      </p:sp>
      <p:sp>
        <p:nvSpPr>
          <p:cNvPr id="10" name="TextBox 9">
            <a:extLst>
              <a:ext uri="{FF2B5EF4-FFF2-40B4-BE49-F238E27FC236}">
                <a16:creationId xmlns:a16="http://schemas.microsoft.com/office/drawing/2014/main" id="{FC753033-7C24-1274-7CF6-1D08326B7FBD}"/>
              </a:ext>
            </a:extLst>
          </p:cNvPr>
          <p:cNvSpPr txBox="1"/>
          <p:nvPr/>
        </p:nvSpPr>
        <p:spPr>
          <a:xfrm>
            <a:off x="362692" y="1972990"/>
            <a:ext cx="11093098" cy="1815882"/>
          </a:xfrm>
          <a:prstGeom prst="rect">
            <a:avLst/>
          </a:prstGeom>
          <a:noFill/>
        </p:spPr>
        <p:txBody>
          <a:bodyPr wrap="square">
            <a:spAutoFit/>
          </a:bodyPr>
          <a:lstStyle/>
          <a:p>
            <a:pPr fontAlgn="base"/>
            <a:r>
              <a:rPr lang="en-US" sz="1400" b="0" i="0" dirty="0">
                <a:effectLst/>
                <a:latin typeface="Segoe UI Historic" panose="020B0502040204020203" pitchFamily="34" charset="0"/>
              </a:rPr>
              <a:t>Many organizations are afraid to take the leap toward AI/ML, Blockchain, DevOps, and Data Science.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makes the journey streamlined and smooth for you. Founded by seasoned IT experts, the company has the resources to help your business embrace new-age technology. </a:t>
            </a:r>
            <a:br>
              <a:rPr lang="en-US" sz="1400" b="0" i="0" dirty="0">
                <a:effectLst/>
                <a:latin typeface="Segoe UI Historic" panose="020B0502040204020203" pitchFamily="34" charset="0"/>
              </a:rPr>
            </a:br>
            <a:endParaRPr lang="en-US" sz="1400" b="0" i="0" dirty="0">
              <a:effectLst/>
              <a:latin typeface="Segoe UI" panose="020B0502040204020203" pitchFamily="34" charset="0"/>
            </a:endParaRPr>
          </a:p>
          <a:p>
            <a:pPr fontAlgn="base"/>
            <a:r>
              <a:rPr lang="en-US" sz="1400" b="0" i="0" dirty="0">
                <a:effectLst/>
                <a:latin typeface="Segoe UI Historic" panose="020B0502040204020203" pitchFamily="34" charset="0"/>
              </a:rPr>
              <a:t>At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we help you compete effectively by leveraging cutting-edge technology and in this endeavor, we have a talented team, which is certified in the technologies it works on.  We have transformed businesses with our deep understanding of technology that can be utilized for various industries. The company is known for building a great client-business relationship by being transparent throughout the whole journey.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is always ready to better itself to provide the best services to its clients.</a:t>
            </a:r>
            <a:endParaRPr lang="en-US" sz="1400" b="0" i="0" dirty="0">
              <a:effectLst/>
              <a:latin typeface="Segoe UI" panose="020B0502040204020203" pitchFamily="34" charset="0"/>
            </a:endParaRPr>
          </a:p>
        </p:txBody>
      </p:sp>
      <p:sp>
        <p:nvSpPr>
          <p:cNvPr id="16" name="Rectangle 15">
            <a:extLst>
              <a:ext uri="{FF2B5EF4-FFF2-40B4-BE49-F238E27FC236}">
                <a16:creationId xmlns:a16="http://schemas.microsoft.com/office/drawing/2014/main" id="{5CB8C369-31D9-1C0A-F791-8E916BDE13EA}"/>
              </a:ext>
            </a:extLst>
          </p:cNvPr>
          <p:cNvSpPr/>
          <p:nvPr/>
        </p:nvSpPr>
        <p:spPr>
          <a:xfrm>
            <a:off x="382223" y="3985470"/>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3B28FF55-02CC-D643-CEFE-427E683F9384}"/>
              </a:ext>
            </a:extLst>
          </p:cNvPr>
          <p:cNvSpPr txBox="1"/>
          <p:nvPr/>
        </p:nvSpPr>
        <p:spPr>
          <a:xfrm>
            <a:off x="439373" y="4875967"/>
            <a:ext cx="2181225" cy="784830"/>
          </a:xfrm>
          <a:prstGeom prst="rect">
            <a:avLst/>
          </a:prstGeom>
          <a:noFill/>
        </p:spPr>
        <p:txBody>
          <a:bodyPr wrap="square">
            <a:spAutoFit/>
          </a:bodyPr>
          <a:lstStyle/>
          <a:p>
            <a:pPr algn="l"/>
            <a:r>
              <a:rPr lang="en-US" sz="900" b="0" i="0" dirty="0">
                <a:effectLst/>
                <a:latin typeface="Poppins" panose="00000500000000000000" pitchFamily="2" charset="0"/>
              </a:rPr>
              <a:t>Our Applied AI brings roadmap to scale enterprise-grade solutions, with the power of analytics, automation and next-level computing.</a:t>
            </a:r>
          </a:p>
        </p:txBody>
      </p:sp>
      <p:pic>
        <p:nvPicPr>
          <p:cNvPr id="18" name="Graphic 17">
            <a:extLst>
              <a:ext uri="{FF2B5EF4-FFF2-40B4-BE49-F238E27FC236}">
                <a16:creationId xmlns:a16="http://schemas.microsoft.com/office/drawing/2014/main" id="{5E296D80-E42F-84A4-F7B1-CB0310786A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385" y="4104423"/>
            <a:ext cx="373970" cy="432632"/>
          </a:xfrm>
          <a:prstGeom prst="rect">
            <a:avLst/>
          </a:prstGeom>
        </p:spPr>
      </p:pic>
      <p:sp>
        <p:nvSpPr>
          <p:cNvPr id="19" name="Rectangle 18">
            <a:extLst>
              <a:ext uri="{FF2B5EF4-FFF2-40B4-BE49-F238E27FC236}">
                <a16:creationId xmlns:a16="http://schemas.microsoft.com/office/drawing/2014/main" id="{B261BFB0-7176-46E5-ED11-23967C8426BE}"/>
              </a:ext>
            </a:extLst>
          </p:cNvPr>
          <p:cNvSpPr/>
          <p:nvPr/>
        </p:nvSpPr>
        <p:spPr>
          <a:xfrm>
            <a:off x="2682207" y="3986868"/>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9">
            <a:extLst>
              <a:ext uri="{FF2B5EF4-FFF2-40B4-BE49-F238E27FC236}">
                <a16:creationId xmlns:a16="http://schemas.microsoft.com/office/drawing/2014/main" id="{A1074BB2-A88B-3479-3062-B28AADFD39EE}"/>
              </a:ext>
            </a:extLst>
          </p:cNvPr>
          <p:cNvSpPr txBox="1"/>
          <p:nvPr/>
        </p:nvSpPr>
        <p:spPr>
          <a:xfrm>
            <a:off x="2739357" y="4886892"/>
            <a:ext cx="2181225" cy="646331"/>
          </a:xfrm>
          <a:prstGeom prst="rect">
            <a:avLst/>
          </a:prstGeom>
          <a:noFill/>
        </p:spPr>
        <p:txBody>
          <a:bodyPr wrap="square">
            <a:spAutoFit/>
          </a:bodyPr>
          <a:lstStyle/>
          <a:p>
            <a:pPr algn="l"/>
            <a:r>
              <a:rPr lang="en-US" sz="900" b="0" i="0" dirty="0">
                <a:effectLst/>
                <a:latin typeface="Poppins" panose="00000500000000000000" pitchFamily="2" charset="0"/>
              </a:rPr>
              <a:t>Scale up your business with future-ready ML-powered applications integrated with AR/VR, image &amp; video analytics.</a:t>
            </a:r>
          </a:p>
        </p:txBody>
      </p:sp>
      <p:sp>
        <p:nvSpPr>
          <p:cNvPr id="21" name="Rectangle 20">
            <a:extLst>
              <a:ext uri="{FF2B5EF4-FFF2-40B4-BE49-F238E27FC236}">
                <a16:creationId xmlns:a16="http://schemas.microsoft.com/office/drawing/2014/main" id="{8653ECDD-8A23-2B65-31B0-D075308D39C9}"/>
              </a:ext>
            </a:extLst>
          </p:cNvPr>
          <p:cNvSpPr/>
          <p:nvPr/>
        </p:nvSpPr>
        <p:spPr>
          <a:xfrm>
            <a:off x="4998969" y="4013433"/>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631361BE-EB5B-69DC-91B1-85F98E63170B}"/>
              </a:ext>
            </a:extLst>
          </p:cNvPr>
          <p:cNvSpPr txBox="1"/>
          <p:nvPr/>
        </p:nvSpPr>
        <p:spPr>
          <a:xfrm>
            <a:off x="5056119" y="4867742"/>
            <a:ext cx="2181225" cy="646331"/>
          </a:xfrm>
          <a:prstGeom prst="rect">
            <a:avLst/>
          </a:prstGeom>
          <a:noFill/>
        </p:spPr>
        <p:txBody>
          <a:bodyPr wrap="square">
            <a:spAutoFit/>
          </a:bodyPr>
          <a:lstStyle/>
          <a:p>
            <a:pPr algn="l"/>
            <a:r>
              <a:rPr lang="en-US" sz="900" b="0" i="0" dirty="0">
                <a:effectLst/>
                <a:latin typeface="Poppins" panose="00000500000000000000" pitchFamily="2" charset="0"/>
              </a:rPr>
              <a:t>We help you build a secured decentralized solution for Smart Contracts, Crypto-token and NFT Marketplace.</a:t>
            </a:r>
          </a:p>
        </p:txBody>
      </p:sp>
      <p:sp>
        <p:nvSpPr>
          <p:cNvPr id="23" name="Rectangle 22">
            <a:extLst>
              <a:ext uri="{FF2B5EF4-FFF2-40B4-BE49-F238E27FC236}">
                <a16:creationId xmlns:a16="http://schemas.microsoft.com/office/drawing/2014/main" id="{7A393C31-B9FA-2F4B-7FFF-8B33E7871703}"/>
              </a:ext>
            </a:extLst>
          </p:cNvPr>
          <p:cNvSpPr/>
          <p:nvPr/>
        </p:nvSpPr>
        <p:spPr>
          <a:xfrm>
            <a:off x="7307342" y="398966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a:extLst>
              <a:ext uri="{FF2B5EF4-FFF2-40B4-BE49-F238E27FC236}">
                <a16:creationId xmlns:a16="http://schemas.microsoft.com/office/drawing/2014/main" id="{98451893-3CC8-839C-0B33-D9DB4510721A}"/>
              </a:ext>
            </a:extLst>
          </p:cNvPr>
          <p:cNvSpPr txBox="1"/>
          <p:nvPr/>
        </p:nvSpPr>
        <p:spPr>
          <a:xfrm>
            <a:off x="7364492" y="4823965"/>
            <a:ext cx="2145301" cy="784830"/>
          </a:xfrm>
          <a:prstGeom prst="rect">
            <a:avLst/>
          </a:prstGeom>
          <a:noFill/>
        </p:spPr>
        <p:txBody>
          <a:bodyPr wrap="square">
            <a:spAutoFit/>
          </a:bodyPr>
          <a:lstStyle/>
          <a:p>
            <a:pPr algn="l"/>
            <a:r>
              <a:rPr lang="en-US" sz="900" b="0" i="0" dirty="0">
                <a:effectLst/>
                <a:latin typeface="Poppins" panose="00000500000000000000" pitchFamily="2" charset="0"/>
              </a:rPr>
              <a:t>We specialize in DevOps managed services including CI/CD, Infrastructure Management, Cloud Managed Services, </a:t>
            </a:r>
            <a:r>
              <a:rPr lang="en-US" sz="900" b="0" i="0" dirty="0" err="1">
                <a:effectLst/>
                <a:latin typeface="Poppins" panose="00000500000000000000" pitchFamily="2" charset="0"/>
              </a:rPr>
              <a:t>DevSecOps</a:t>
            </a:r>
            <a:r>
              <a:rPr lang="en-US" sz="900" b="0" i="0" dirty="0">
                <a:effectLst/>
                <a:latin typeface="Poppins" panose="00000500000000000000" pitchFamily="2" charset="0"/>
              </a:rPr>
              <a:t>, and AI Ops</a:t>
            </a:r>
            <a:r>
              <a:rPr lang="en-US" sz="900" b="0" i="0" dirty="0">
                <a:solidFill>
                  <a:srgbClr val="000000"/>
                </a:solidFill>
                <a:effectLst/>
                <a:latin typeface="Poppins" panose="00000500000000000000" pitchFamily="2" charset="0"/>
              </a:rPr>
              <a:t>.</a:t>
            </a:r>
            <a:endParaRPr lang="en-US" sz="900" b="0" i="0" dirty="0">
              <a:effectLst/>
              <a:latin typeface="Poppins" panose="00000500000000000000" pitchFamily="2" charset="0"/>
            </a:endParaRPr>
          </a:p>
        </p:txBody>
      </p:sp>
      <p:sp>
        <p:nvSpPr>
          <p:cNvPr id="25" name="Rectangle 24">
            <a:extLst>
              <a:ext uri="{FF2B5EF4-FFF2-40B4-BE49-F238E27FC236}">
                <a16:creationId xmlns:a16="http://schemas.microsoft.com/office/drawing/2014/main" id="{0E2FE791-314F-0718-A543-D7F34DB6C2EE}"/>
              </a:ext>
            </a:extLst>
          </p:cNvPr>
          <p:cNvSpPr/>
          <p:nvPr/>
        </p:nvSpPr>
        <p:spPr>
          <a:xfrm>
            <a:off x="9632493" y="397428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a:extLst>
              <a:ext uri="{FF2B5EF4-FFF2-40B4-BE49-F238E27FC236}">
                <a16:creationId xmlns:a16="http://schemas.microsoft.com/office/drawing/2014/main" id="{C34C0EAC-BCE2-DEC0-ABB3-170FF8897EBC}"/>
              </a:ext>
            </a:extLst>
          </p:cNvPr>
          <p:cNvSpPr txBox="1"/>
          <p:nvPr/>
        </p:nvSpPr>
        <p:spPr>
          <a:xfrm>
            <a:off x="9689644" y="4821920"/>
            <a:ext cx="2120134" cy="784830"/>
          </a:xfrm>
          <a:prstGeom prst="rect">
            <a:avLst/>
          </a:prstGeom>
          <a:noFill/>
        </p:spPr>
        <p:txBody>
          <a:bodyPr wrap="square">
            <a:spAutoFit/>
          </a:bodyPr>
          <a:lstStyle/>
          <a:p>
            <a:pPr algn="l"/>
            <a:r>
              <a:rPr lang="en-US" sz="900" b="0" i="0" dirty="0">
                <a:effectLst/>
                <a:latin typeface="Poppins" panose="00000500000000000000" pitchFamily="2" charset="0"/>
              </a:rPr>
              <a:t>Uncover hidden stories in data and turn it into maximized revenue opportunities using qualitative and quantitative data processing techniques.</a:t>
            </a:r>
          </a:p>
        </p:txBody>
      </p:sp>
      <p:pic>
        <p:nvPicPr>
          <p:cNvPr id="27" name="Graphic 26">
            <a:extLst>
              <a:ext uri="{FF2B5EF4-FFF2-40B4-BE49-F238E27FC236}">
                <a16:creationId xmlns:a16="http://schemas.microsoft.com/office/drawing/2014/main" id="{7201E964-313E-6313-EDD5-AD5AF1293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843" y="4129089"/>
            <a:ext cx="416829" cy="416829"/>
          </a:xfrm>
          <a:prstGeom prst="rect">
            <a:avLst/>
          </a:prstGeom>
        </p:spPr>
      </p:pic>
      <p:sp>
        <p:nvSpPr>
          <p:cNvPr id="28" name="TextBox 27">
            <a:extLst>
              <a:ext uri="{FF2B5EF4-FFF2-40B4-BE49-F238E27FC236}">
                <a16:creationId xmlns:a16="http://schemas.microsoft.com/office/drawing/2014/main" id="{0C3AD99F-1FD6-4191-DAB6-75A5E947B7D6}"/>
              </a:ext>
            </a:extLst>
          </p:cNvPr>
          <p:cNvSpPr txBox="1"/>
          <p:nvPr/>
        </p:nvSpPr>
        <p:spPr>
          <a:xfrm>
            <a:off x="428613" y="4578077"/>
            <a:ext cx="1833571" cy="276999"/>
          </a:xfrm>
          <a:prstGeom prst="rect">
            <a:avLst/>
          </a:prstGeom>
          <a:noFill/>
        </p:spPr>
        <p:txBody>
          <a:bodyPr wrap="square">
            <a:spAutoFit/>
          </a:bodyPr>
          <a:lstStyle/>
          <a:p>
            <a:pPr algn="l"/>
            <a:r>
              <a:rPr lang="en-US" sz="1200" b="1" i="0" dirty="0">
                <a:effectLst/>
                <a:latin typeface="Poppins" panose="00000500000000000000" pitchFamily="2" charset="0"/>
              </a:rPr>
              <a:t>Artificial Intelligence</a:t>
            </a:r>
          </a:p>
        </p:txBody>
      </p:sp>
      <p:sp>
        <p:nvSpPr>
          <p:cNvPr id="29" name="TextBox 28">
            <a:extLst>
              <a:ext uri="{FF2B5EF4-FFF2-40B4-BE49-F238E27FC236}">
                <a16:creationId xmlns:a16="http://schemas.microsoft.com/office/drawing/2014/main" id="{184EB511-7751-6F85-B5A6-30668C304EED}"/>
              </a:ext>
            </a:extLst>
          </p:cNvPr>
          <p:cNvSpPr txBox="1"/>
          <p:nvPr/>
        </p:nvSpPr>
        <p:spPr>
          <a:xfrm>
            <a:off x="2728911" y="4592359"/>
            <a:ext cx="1833571" cy="276999"/>
          </a:xfrm>
          <a:prstGeom prst="rect">
            <a:avLst/>
          </a:prstGeom>
          <a:noFill/>
        </p:spPr>
        <p:txBody>
          <a:bodyPr wrap="square">
            <a:spAutoFit/>
          </a:bodyPr>
          <a:lstStyle/>
          <a:p>
            <a:pPr algn="l"/>
            <a:r>
              <a:rPr lang="en-US" sz="1200" b="1" i="0" dirty="0">
                <a:effectLst/>
                <a:latin typeface="Poppins" panose="00000500000000000000" pitchFamily="2" charset="0"/>
              </a:rPr>
              <a:t>Machine Learning</a:t>
            </a:r>
          </a:p>
        </p:txBody>
      </p:sp>
      <p:pic>
        <p:nvPicPr>
          <p:cNvPr id="30" name="Graphic 29">
            <a:extLst>
              <a:ext uri="{FF2B5EF4-FFF2-40B4-BE49-F238E27FC236}">
                <a16:creationId xmlns:a16="http://schemas.microsoft.com/office/drawing/2014/main" id="{842AFC2F-9AD3-D52D-87D8-4355FF9149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2550" y="4100576"/>
            <a:ext cx="462716" cy="454454"/>
          </a:xfrm>
          <a:prstGeom prst="rect">
            <a:avLst/>
          </a:prstGeom>
        </p:spPr>
      </p:pic>
      <p:sp>
        <p:nvSpPr>
          <p:cNvPr id="31" name="TextBox 30">
            <a:extLst>
              <a:ext uri="{FF2B5EF4-FFF2-40B4-BE49-F238E27FC236}">
                <a16:creationId xmlns:a16="http://schemas.microsoft.com/office/drawing/2014/main" id="{69BE9402-CDDA-9F5B-003C-6BC31B2040B1}"/>
              </a:ext>
            </a:extLst>
          </p:cNvPr>
          <p:cNvSpPr txBox="1"/>
          <p:nvPr/>
        </p:nvSpPr>
        <p:spPr>
          <a:xfrm>
            <a:off x="5057777" y="4601879"/>
            <a:ext cx="1152523" cy="276999"/>
          </a:xfrm>
          <a:prstGeom prst="rect">
            <a:avLst/>
          </a:prstGeom>
          <a:noFill/>
        </p:spPr>
        <p:txBody>
          <a:bodyPr wrap="square">
            <a:spAutoFit/>
          </a:bodyPr>
          <a:lstStyle/>
          <a:p>
            <a:pPr algn="l"/>
            <a:r>
              <a:rPr lang="en-IN" sz="1200" b="1" i="0" dirty="0">
                <a:effectLst/>
                <a:latin typeface="Poppins" panose="00000500000000000000" pitchFamily="2" charset="0"/>
              </a:rPr>
              <a:t>Blockchain</a:t>
            </a:r>
          </a:p>
        </p:txBody>
      </p:sp>
      <p:sp>
        <p:nvSpPr>
          <p:cNvPr id="32" name="TextBox 31">
            <a:extLst>
              <a:ext uri="{FF2B5EF4-FFF2-40B4-BE49-F238E27FC236}">
                <a16:creationId xmlns:a16="http://schemas.microsoft.com/office/drawing/2014/main" id="{FB8BD14E-3EF7-A191-7025-2E193389BAC4}"/>
              </a:ext>
            </a:extLst>
          </p:cNvPr>
          <p:cNvSpPr txBox="1"/>
          <p:nvPr/>
        </p:nvSpPr>
        <p:spPr>
          <a:xfrm>
            <a:off x="7426196" y="4609893"/>
            <a:ext cx="870585" cy="276999"/>
          </a:xfrm>
          <a:prstGeom prst="rect">
            <a:avLst/>
          </a:prstGeom>
          <a:noFill/>
        </p:spPr>
        <p:txBody>
          <a:bodyPr wrap="square">
            <a:spAutoFit/>
          </a:bodyPr>
          <a:lstStyle/>
          <a:p>
            <a:r>
              <a:rPr lang="en-IN" sz="1200" b="1" i="0" dirty="0">
                <a:effectLst/>
                <a:latin typeface="Poppins" panose="00000500000000000000" pitchFamily="2" charset="0"/>
              </a:rPr>
              <a:t>DevOps</a:t>
            </a:r>
            <a:endParaRPr lang="en-IN" sz="1200" dirty="0"/>
          </a:p>
        </p:txBody>
      </p:sp>
      <p:pic>
        <p:nvPicPr>
          <p:cNvPr id="33" name="Graphic 32">
            <a:extLst>
              <a:ext uri="{FF2B5EF4-FFF2-40B4-BE49-F238E27FC236}">
                <a16:creationId xmlns:a16="http://schemas.microsoft.com/office/drawing/2014/main" id="{59CDCD26-D0DC-2767-E04E-17116DCF9C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6174" y="4116843"/>
            <a:ext cx="429075" cy="429075"/>
          </a:xfrm>
          <a:prstGeom prst="rect">
            <a:avLst/>
          </a:prstGeom>
        </p:spPr>
      </p:pic>
      <p:sp>
        <p:nvSpPr>
          <p:cNvPr id="34" name="TextBox 33">
            <a:extLst>
              <a:ext uri="{FF2B5EF4-FFF2-40B4-BE49-F238E27FC236}">
                <a16:creationId xmlns:a16="http://schemas.microsoft.com/office/drawing/2014/main" id="{74773F25-F5F0-C80C-9A32-2AECF6662B02}"/>
              </a:ext>
            </a:extLst>
          </p:cNvPr>
          <p:cNvSpPr txBox="1"/>
          <p:nvPr/>
        </p:nvSpPr>
        <p:spPr>
          <a:xfrm>
            <a:off x="9677400" y="4596884"/>
            <a:ext cx="1724025" cy="276999"/>
          </a:xfrm>
          <a:prstGeom prst="rect">
            <a:avLst/>
          </a:prstGeom>
          <a:noFill/>
        </p:spPr>
        <p:txBody>
          <a:bodyPr wrap="square">
            <a:spAutoFit/>
          </a:bodyPr>
          <a:lstStyle/>
          <a:p>
            <a:pPr algn="l"/>
            <a:r>
              <a:rPr lang="en-IN" sz="1200" b="1" i="0" dirty="0">
                <a:effectLst/>
                <a:latin typeface="Poppins" panose="00000500000000000000" pitchFamily="2" charset="0"/>
              </a:rPr>
              <a:t>Data Science</a:t>
            </a:r>
          </a:p>
        </p:txBody>
      </p:sp>
      <p:pic>
        <p:nvPicPr>
          <p:cNvPr id="35" name="Graphic 34">
            <a:extLst>
              <a:ext uri="{FF2B5EF4-FFF2-40B4-BE49-F238E27FC236}">
                <a16:creationId xmlns:a16="http://schemas.microsoft.com/office/drawing/2014/main" id="{BEFD9137-5D5E-2C30-6C7C-8341B17D3C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2175" y="4114800"/>
            <a:ext cx="431118" cy="431118"/>
          </a:xfrm>
          <a:prstGeom prst="rect">
            <a:avLst/>
          </a:prstGeom>
        </p:spPr>
      </p:pic>
    </p:spTree>
    <p:extLst>
      <p:ext uri="{BB962C8B-B14F-4D97-AF65-F5344CB8AC3E}">
        <p14:creationId xmlns:p14="http://schemas.microsoft.com/office/powerpoint/2010/main" val="42018211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7434-DD8B-CF56-6349-71F5EB5CE9D3}"/>
              </a:ext>
            </a:extLst>
          </p:cNvPr>
          <p:cNvSpPr>
            <a:spLocks noGrp="1"/>
          </p:cNvSpPr>
          <p:nvPr>
            <p:ph type="title"/>
          </p:nvPr>
        </p:nvSpPr>
        <p:spPr>
          <a:xfrm>
            <a:off x="685801" y="609600"/>
            <a:ext cx="10131425" cy="969819"/>
          </a:xfrm>
        </p:spPr>
        <p:txBody>
          <a:bodyPr>
            <a:normAutofit/>
          </a:bodyPr>
          <a:lstStyle/>
          <a:p>
            <a:r>
              <a:rPr lang="en-US" sz="4800" b="1" dirty="0"/>
              <a:t>Overview</a:t>
            </a:r>
          </a:p>
        </p:txBody>
      </p:sp>
      <p:sp>
        <p:nvSpPr>
          <p:cNvPr id="3" name="Content Placeholder 2">
            <a:extLst>
              <a:ext uri="{FF2B5EF4-FFF2-40B4-BE49-F238E27FC236}">
                <a16:creationId xmlns:a16="http://schemas.microsoft.com/office/drawing/2014/main" id="{C32DF28E-FD31-145E-1145-EEE005975D95}"/>
              </a:ext>
            </a:extLst>
          </p:cNvPr>
          <p:cNvSpPr>
            <a:spLocks noGrp="1"/>
          </p:cNvSpPr>
          <p:nvPr>
            <p:ph idx="1"/>
          </p:nvPr>
        </p:nvSpPr>
        <p:spPr>
          <a:xfrm>
            <a:off x="685801" y="1911931"/>
            <a:ext cx="5410199" cy="4211782"/>
          </a:xfrm>
        </p:spPr>
        <p:txBody>
          <a:bodyPr>
            <a:normAutofit/>
          </a:bodyPr>
          <a:lstStyle/>
          <a:p>
            <a:r>
              <a:rPr lang="en-US" sz="2400" dirty="0"/>
              <a:t>What are NFTs?</a:t>
            </a:r>
          </a:p>
          <a:p>
            <a:r>
              <a:rPr lang="en-US" sz="2400" dirty="0"/>
              <a:t>Key characteristics of NFT’s </a:t>
            </a:r>
          </a:p>
          <a:p>
            <a:r>
              <a:rPr lang="en-US" sz="2400" dirty="0"/>
              <a:t>NFT Use Cases</a:t>
            </a:r>
          </a:p>
          <a:p>
            <a:r>
              <a:rPr lang="en-US" sz="2400" dirty="0"/>
              <a:t>Dynamic NFTs vs Static NFTs</a:t>
            </a:r>
          </a:p>
          <a:p>
            <a:r>
              <a:rPr lang="en-US" sz="2400" dirty="0"/>
              <a:t>How to Mint an NFT</a:t>
            </a:r>
          </a:p>
          <a:p>
            <a:r>
              <a:rPr lang="en-US" sz="2400" dirty="0"/>
              <a:t>NFT Architecture</a:t>
            </a:r>
          </a:p>
          <a:p>
            <a:r>
              <a:rPr lang="en-US" sz="2400" dirty="0"/>
              <a:t>Top NFT Marketplaces of February 2023</a:t>
            </a:r>
          </a:p>
          <a:p>
            <a:r>
              <a:rPr lang="en-IN" sz="2400" dirty="0"/>
              <a:t>Top 10 Most Expensive NFTs Ever Sold </a:t>
            </a:r>
            <a:r>
              <a:rPr lang="en-US" sz="2400" dirty="0"/>
              <a:t> </a:t>
            </a:r>
          </a:p>
          <a:p>
            <a:endParaRPr lang="en-US" dirty="0"/>
          </a:p>
        </p:txBody>
      </p:sp>
      <p:pic>
        <p:nvPicPr>
          <p:cNvPr id="4" name="Picture 3">
            <a:extLst>
              <a:ext uri="{FF2B5EF4-FFF2-40B4-BE49-F238E27FC236}">
                <a16:creationId xmlns:a16="http://schemas.microsoft.com/office/drawing/2014/main" id="{EEBBF43F-CAA0-FCF0-0C79-34612D1F83B1}"/>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8" name="Picture 7">
            <a:extLst>
              <a:ext uri="{FF2B5EF4-FFF2-40B4-BE49-F238E27FC236}">
                <a16:creationId xmlns:a16="http://schemas.microsoft.com/office/drawing/2014/main" id="{F4923516-38B5-20E2-D210-B26708658FB5}"/>
              </a:ext>
            </a:extLst>
          </p:cNvPr>
          <p:cNvPicPr>
            <a:picLocks noChangeAspect="1"/>
          </p:cNvPicPr>
          <p:nvPr/>
        </p:nvPicPr>
        <p:blipFill>
          <a:blip r:embed="rId3"/>
          <a:stretch>
            <a:fillRect/>
          </a:stretch>
        </p:blipFill>
        <p:spPr>
          <a:xfrm>
            <a:off x="6842402" y="1817801"/>
            <a:ext cx="5178335" cy="3883751"/>
          </a:xfrm>
          <a:prstGeom prst="rect">
            <a:avLst/>
          </a:prstGeom>
        </p:spPr>
      </p:pic>
    </p:spTree>
    <p:extLst>
      <p:ext uri="{BB962C8B-B14F-4D97-AF65-F5344CB8AC3E}">
        <p14:creationId xmlns:p14="http://schemas.microsoft.com/office/powerpoint/2010/main" val="19032605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A27A-4C2D-4A03-DB66-940FC419D7D7}"/>
              </a:ext>
            </a:extLst>
          </p:cNvPr>
          <p:cNvSpPr>
            <a:spLocks noGrp="1"/>
          </p:cNvSpPr>
          <p:nvPr>
            <p:ph type="title"/>
          </p:nvPr>
        </p:nvSpPr>
        <p:spPr>
          <a:xfrm>
            <a:off x="497543" y="125151"/>
            <a:ext cx="5598458" cy="1456267"/>
          </a:xfrm>
        </p:spPr>
        <p:txBody>
          <a:bodyPr/>
          <a:lstStyle/>
          <a:p>
            <a:r>
              <a:rPr lang="en-US" sz="3600" dirty="0"/>
              <a:t>What are NFTs?</a:t>
            </a:r>
          </a:p>
        </p:txBody>
      </p:sp>
      <p:sp>
        <p:nvSpPr>
          <p:cNvPr id="3" name="Content Placeholder 2">
            <a:extLst>
              <a:ext uri="{FF2B5EF4-FFF2-40B4-BE49-F238E27FC236}">
                <a16:creationId xmlns:a16="http://schemas.microsoft.com/office/drawing/2014/main" id="{9EA37E65-61A4-D38F-AF60-BE89CD88D98E}"/>
              </a:ext>
            </a:extLst>
          </p:cNvPr>
          <p:cNvSpPr>
            <a:spLocks noGrp="1"/>
          </p:cNvSpPr>
          <p:nvPr>
            <p:ph idx="1"/>
          </p:nvPr>
        </p:nvSpPr>
        <p:spPr>
          <a:xfrm>
            <a:off x="591672" y="1346985"/>
            <a:ext cx="5504328" cy="4932791"/>
          </a:xfrm>
        </p:spPr>
        <p:txBody>
          <a:bodyPr>
            <a:normAutofit fontScale="92500" lnSpcReduction="10000"/>
          </a:bodyPr>
          <a:lstStyle/>
          <a:p>
            <a:pPr marL="0" indent="0">
              <a:buNone/>
            </a:pPr>
            <a:r>
              <a:rPr lang="en-US" sz="2000" dirty="0"/>
              <a:t>NFT is the abbreviation for Non-Fungible Token. To get things clear, let’s start by understanding the 2 principles notions:</a:t>
            </a:r>
          </a:p>
          <a:p>
            <a:r>
              <a:rPr lang="en-US" sz="2000" b="1" dirty="0"/>
              <a:t>What is a token?</a:t>
            </a:r>
            <a:endParaRPr lang="en-US" sz="2000" dirty="0"/>
          </a:p>
          <a:p>
            <a:pPr marL="0" indent="0">
              <a:buNone/>
            </a:pPr>
            <a:r>
              <a:rPr lang="en-US" sz="2000" i="1" dirty="0"/>
              <a:t>”In the Blockchain ecosystem, any asset that is digitally transferable between two people is called a token” </a:t>
            </a:r>
            <a:r>
              <a:rPr lang="en-US" sz="2000" dirty="0"/>
              <a:t>These tokens are issued on a blockchain, most often on Ethereum. Depending on the properties attributed to them, they have a different classification and uses.</a:t>
            </a:r>
          </a:p>
          <a:p>
            <a:r>
              <a:rPr lang="en-US" sz="2000" b="1" dirty="0"/>
              <a:t>What is fungibility?</a:t>
            </a:r>
            <a:endParaRPr lang="en-US" sz="2000" dirty="0"/>
          </a:p>
          <a:p>
            <a:pPr marL="0" indent="0">
              <a:buNone/>
            </a:pPr>
            <a:r>
              <a:rPr lang="en-US" sz="2000" dirty="0"/>
              <a:t>Fungibility means that the individual units of an asset are interchangeable and essentially indistinguishable from one another.</a:t>
            </a:r>
            <a:br>
              <a:rPr lang="en-US" sz="2000" dirty="0"/>
            </a:br>
            <a:r>
              <a:rPr lang="en-US" sz="2000" dirty="0"/>
              <a:t>A currency is a classic example of a fungible asset. $50 is always $50</a:t>
            </a:r>
          </a:p>
          <a:p>
            <a:endParaRPr lang="en-US" dirty="0"/>
          </a:p>
        </p:txBody>
      </p:sp>
      <p:pic>
        <p:nvPicPr>
          <p:cNvPr id="5" name="Picture 4">
            <a:extLst>
              <a:ext uri="{FF2B5EF4-FFF2-40B4-BE49-F238E27FC236}">
                <a16:creationId xmlns:a16="http://schemas.microsoft.com/office/drawing/2014/main" id="{55C5F2F5-537B-3021-0D84-53B1FEF682AB}"/>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6" name="Picture 5">
            <a:extLst>
              <a:ext uri="{FF2B5EF4-FFF2-40B4-BE49-F238E27FC236}">
                <a16:creationId xmlns:a16="http://schemas.microsoft.com/office/drawing/2014/main" id="{B829502D-298E-AA56-561F-25BB1249993F}"/>
              </a:ext>
            </a:extLst>
          </p:cNvPr>
          <p:cNvPicPr>
            <a:picLocks noChangeAspect="1"/>
          </p:cNvPicPr>
          <p:nvPr/>
        </p:nvPicPr>
        <p:blipFill>
          <a:blip r:embed="rId3"/>
          <a:stretch>
            <a:fillRect/>
          </a:stretch>
        </p:blipFill>
        <p:spPr>
          <a:xfrm>
            <a:off x="6190129" y="1938656"/>
            <a:ext cx="5733360" cy="3225015"/>
          </a:xfrm>
          <a:prstGeom prst="rect">
            <a:avLst/>
          </a:prstGeom>
        </p:spPr>
      </p:pic>
    </p:spTree>
    <p:extLst>
      <p:ext uri="{BB962C8B-B14F-4D97-AF65-F5344CB8AC3E}">
        <p14:creationId xmlns:p14="http://schemas.microsoft.com/office/powerpoint/2010/main" val="20278773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F997-3F78-0AEA-AB49-173C738A85EB}"/>
              </a:ext>
            </a:extLst>
          </p:cNvPr>
          <p:cNvSpPr>
            <a:spLocks noGrp="1"/>
          </p:cNvSpPr>
          <p:nvPr>
            <p:ph type="title"/>
          </p:nvPr>
        </p:nvSpPr>
        <p:spPr>
          <a:xfrm>
            <a:off x="685801" y="609600"/>
            <a:ext cx="5410199" cy="856129"/>
          </a:xfrm>
        </p:spPr>
        <p:txBody>
          <a:bodyPr>
            <a:normAutofit fontScale="90000"/>
          </a:bodyPr>
          <a:lstStyle/>
          <a:p>
            <a:r>
              <a:rPr lang="en-US" sz="3600" dirty="0"/>
              <a:t>Key characteristics of NFT</a:t>
            </a:r>
          </a:p>
        </p:txBody>
      </p:sp>
      <p:pic>
        <p:nvPicPr>
          <p:cNvPr id="5" name="Picture 4">
            <a:extLst>
              <a:ext uri="{FF2B5EF4-FFF2-40B4-BE49-F238E27FC236}">
                <a16:creationId xmlns:a16="http://schemas.microsoft.com/office/drawing/2014/main" id="{D8112F13-F982-76E0-602D-A895ADEAAB83}"/>
              </a:ext>
            </a:extLst>
          </p:cNvPr>
          <p:cNvPicPr>
            <a:picLocks noChangeAspect="1"/>
          </p:cNvPicPr>
          <p:nvPr/>
        </p:nvPicPr>
        <p:blipFill>
          <a:blip r:embed="rId2"/>
          <a:stretch>
            <a:fillRect/>
          </a:stretch>
        </p:blipFill>
        <p:spPr>
          <a:xfrm>
            <a:off x="10072021" y="236746"/>
            <a:ext cx="1948716" cy="372854"/>
          </a:xfrm>
          <a:prstGeom prst="rect">
            <a:avLst/>
          </a:prstGeom>
        </p:spPr>
      </p:pic>
      <p:sp>
        <p:nvSpPr>
          <p:cNvPr id="11" name="TextBox 10">
            <a:extLst>
              <a:ext uri="{FF2B5EF4-FFF2-40B4-BE49-F238E27FC236}">
                <a16:creationId xmlns:a16="http://schemas.microsoft.com/office/drawing/2014/main" id="{E62A817E-F89C-9E9C-A684-D91A01EF93C1}"/>
              </a:ext>
            </a:extLst>
          </p:cNvPr>
          <p:cNvSpPr txBox="1"/>
          <p:nvPr/>
        </p:nvSpPr>
        <p:spPr>
          <a:xfrm>
            <a:off x="1506244" y="4432518"/>
            <a:ext cx="8565777" cy="1815882"/>
          </a:xfrm>
          <a:prstGeom prst="rect">
            <a:avLst/>
          </a:prstGeom>
          <a:noFill/>
        </p:spPr>
        <p:txBody>
          <a:bodyPr wrap="square">
            <a:spAutoFit/>
          </a:bodyPr>
          <a:lstStyle/>
          <a:p>
            <a:pPr marL="342900" indent="-342900">
              <a:buFont typeface="Arial" panose="020B0604020202020204" pitchFamily="34" charset="0"/>
              <a:buChar char="•"/>
            </a:pPr>
            <a:r>
              <a:rPr lang="en-IN" sz="1600" b="1" dirty="0"/>
              <a:t>NFTs are Unique: </a:t>
            </a:r>
            <a:r>
              <a:rPr lang="en-US" sz="1600" dirty="0"/>
              <a:t>Each NFT has a unique property usually stored in tokens metadata. NFTs are unique in their character, and no two NFTs are the same. On the contrary, an original image .jpg file is the same as its copy, a .jpg file. </a:t>
            </a:r>
          </a:p>
          <a:p>
            <a:pPr marL="342900" indent="-342900">
              <a:buFont typeface="Arial" panose="020B0604020202020204" pitchFamily="34" charset="0"/>
              <a:buChar char="•"/>
            </a:pPr>
            <a:r>
              <a:rPr lang="en-US" sz="1600" b="1" dirty="0"/>
              <a:t>Indivisible</a:t>
            </a:r>
            <a:r>
              <a:rPr lang="en-US" sz="1600" dirty="0"/>
              <a:t> – Most NFTs cannot be split into smaller denominations; you cannot buy or transfer a fraction of NFTs. </a:t>
            </a:r>
          </a:p>
          <a:p>
            <a:pPr marL="342900" indent="-342900">
              <a:buFont typeface="Arial" panose="020B0604020202020204" pitchFamily="34" charset="0"/>
              <a:buChar char="•"/>
            </a:pPr>
            <a:r>
              <a:rPr lang="en-US" sz="1600" b="1" dirty="0"/>
              <a:t>Ownership</a:t>
            </a:r>
            <a:r>
              <a:rPr lang="en-US" sz="1600" dirty="0"/>
              <a:t>– These tokens </a:t>
            </a:r>
            <a:r>
              <a:rPr lang="en-US" sz="1600" b="1" dirty="0"/>
              <a:t>guarantee the ownership</a:t>
            </a:r>
            <a:r>
              <a:rPr lang="en-US" sz="1600" dirty="0"/>
              <a:t> of the asset transferred.</a:t>
            </a:r>
          </a:p>
          <a:p>
            <a:pPr marL="342900" indent="-342900">
              <a:buFont typeface="Arial" panose="020B0604020202020204" pitchFamily="34" charset="0"/>
              <a:buChar char="•"/>
            </a:pPr>
            <a:r>
              <a:rPr lang="en-US" sz="1600" b="1" dirty="0"/>
              <a:t>Fraud proof</a:t>
            </a:r>
            <a:r>
              <a:rPr lang="en-US" sz="1600" dirty="0"/>
              <a:t>– They are easily </a:t>
            </a:r>
            <a:r>
              <a:rPr lang="en-US" sz="1600" b="1" dirty="0"/>
              <a:t>transferable and fraud-proof.</a:t>
            </a:r>
            <a:endParaRPr lang="en-US" sz="1600" dirty="0"/>
          </a:p>
        </p:txBody>
      </p:sp>
      <p:pic>
        <p:nvPicPr>
          <p:cNvPr id="17" name="Content Placeholder 13">
            <a:extLst>
              <a:ext uri="{FF2B5EF4-FFF2-40B4-BE49-F238E27FC236}">
                <a16:creationId xmlns:a16="http://schemas.microsoft.com/office/drawing/2014/main" id="{CEC8DF1A-E9F3-D733-28C5-A9596C8880B6}"/>
              </a:ext>
            </a:extLst>
          </p:cNvPr>
          <p:cNvPicPr>
            <a:picLocks noChangeAspect="1"/>
          </p:cNvPicPr>
          <p:nvPr/>
        </p:nvPicPr>
        <p:blipFill rotWithShape="1">
          <a:blip r:embed="rId3"/>
          <a:srcRect t="21822" b="9043"/>
          <a:stretch/>
        </p:blipFill>
        <p:spPr>
          <a:xfrm>
            <a:off x="1935677" y="1465729"/>
            <a:ext cx="8136344" cy="2700045"/>
          </a:xfrm>
          <a:prstGeom prst="rect">
            <a:avLst/>
          </a:prstGeom>
        </p:spPr>
      </p:pic>
    </p:spTree>
    <p:extLst>
      <p:ext uri="{BB962C8B-B14F-4D97-AF65-F5344CB8AC3E}">
        <p14:creationId xmlns:p14="http://schemas.microsoft.com/office/powerpoint/2010/main" val="19004851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F290-F9FF-4119-A03D-08C5F49031ED}"/>
              </a:ext>
            </a:extLst>
          </p:cNvPr>
          <p:cNvSpPr>
            <a:spLocks noGrp="1"/>
          </p:cNvSpPr>
          <p:nvPr>
            <p:ph type="title"/>
          </p:nvPr>
        </p:nvSpPr>
        <p:spPr>
          <a:xfrm>
            <a:off x="924299" y="423173"/>
            <a:ext cx="6834655" cy="1030941"/>
          </a:xfrm>
        </p:spPr>
        <p:txBody>
          <a:bodyPr/>
          <a:lstStyle/>
          <a:p>
            <a:r>
              <a:rPr lang="en-US" sz="3600" b="1" dirty="0"/>
              <a:t>NFT Use Cases</a:t>
            </a:r>
          </a:p>
        </p:txBody>
      </p:sp>
      <p:pic>
        <p:nvPicPr>
          <p:cNvPr id="5" name="Picture 4">
            <a:extLst>
              <a:ext uri="{FF2B5EF4-FFF2-40B4-BE49-F238E27FC236}">
                <a16:creationId xmlns:a16="http://schemas.microsoft.com/office/drawing/2014/main" id="{489F8FFC-31B0-2704-4B7D-1EF8BEEF6E34}"/>
              </a:ext>
            </a:extLst>
          </p:cNvPr>
          <p:cNvPicPr>
            <a:picLocks noChangeAspect="1"/>
          </p:cNvPicPr>
          <p:nvPr/>
        </p:nvPicPr>
        <p:blipFill>
          <a:blip r:embed="rId2"/>
          <a:stretch>
            <a:fillRect/>
          </a:stretch>
        </p:blipFill>
        <p:spPr>
          <a:xfrm>
            <a:off x="10072021" y="236746"/>
            <a:ext cx="1948716" cy="372854"/>
          </a:xfrm>
          <a:prstGeom prst="rect">
            <a:avLst/>
          </a:prstGeom>
        </p:spPr>
      </p:pic>
      <p:sp>
        <p:nvSpPr>
          <p:cNvPr id="9" name="TextBox 8">
            <a:extLst>
              <a:ext uri="{FF2B5EF4-FFF2-40B4-BE49-F238E27FC236}">
                <a16:creationId xmlns:a16="http://schemas.microsoft.com/office/drawing/2014/main" id="{1523FA23-74DC-0B00-3799-9FF4FE3FBDBF}"/>
              </a:ext>
            </a:extLst>
          </p:cNvPr>
          <p:cNvSpPr txBox="1"/>
          <p:nvPr/>
        </p:nvSpPr>
        <p:spPr>
          <a:xfrm>
            <a:off x="725208" y="1600201"/>
            <a:ext cx="10408957" cy="4524315"/>
          </a:xfrm>
          <a:prstGeom prst="rect">
            <a:avLst/>
          </a:prstGeom>
          <a:noFill/>
        </p:spPr>
        <p:txBody>
          <a:bodyPr wrap="square">
            <a:spAutoFit/>
          </a:bodyPr>
          <a:lstStyle/>
          <a:p>
            <a:pPr marL="285750" indent="-285750">
              <a:buFont typeface="Arial" panose="020B0604020202020204" pitchFamily="34" charset="0"/>
              <a:buChar char="•"/>
            </a:pPr>
            <a:r>
              <a:rPr lang="en-IN" b="1" u="sng" dirty="0"/>
              <a:t>Digital Assets: </a:t>
            </a:r>
            <a:r>
              <a:rPr lang="en-IN" dirty="0"/>
              <a:t>NFTs can be used to represent ownership of digital assets such as art, music, or video. The core idea is that NFTs can be used to certify that a certain digital asset is original and has been verified by the creator. This would help reduce piracy and ensure that creators are properly compensated for their work.</a:t>
            </a:r>
            <a:endParaRPr lang="en-IN" b="1" u="sng" dirty="0"/>
          </a:p>
          <a:p>
            <a:pPr marL="285750" indent="-285750">
              <a:buFont typeface="Arial" panose="020B0604020202020204" pitchFamily="34" charset="0"/>
              <a:buChar char="•"/>
            </a:pPr>
            <a:r>
              <a:rPr lang="en-IN" b="1" u="sng" dirty="0"/>
              <a:t>Decentralized Marketplaces: </a:t>
            </a:r>
            <a:r>
              <a:rPr lang="en-IN" dirty="0"/>
              <a:t>NFTs can also be used to create decentralized marketplaces. For example, an NFT could represent a piece of virtual real estate in a virtual world. By buying an NFT, you would own that piece of property and would be able to sell it or rent it out to other users.</a:t>
            </a:r>
          </a:p>
          <a:p>
            <a:pPr marL="285750" indent="-285750">
              <a:buFont typeface="Arial" panose="020B0604020202020204" pitchFamily="34" charset="0"/>
              <a:buChar char="•"/>
            </a:pPr>
            <a:r>
              <a:rPr lang="en-IN" b="1" u="sng" dirty="0"/>
              <a:t>Loyalty points or Rewards: </a:t>
            </a:r>
            <a:r>
              <a:rPr lang="en-IN" dirty="0"/>
              <a:t>Another interesting use case for NFTs is loyalty points or rewards. For example, a company could issue NFTs that can be redeemed for discounts or special offers. This would give customers an incentive to keep using the company’s products or services.</a:t>
            </a:r>
          </a:p>
          <a:p>
            <a:pPr marL="285750" indent="-285750">
              <a:buFont typeface="Arial" panose="020B0604020202020204" pitchFamily="34" charset="0"/>
              <a:buChar char="•"/>
            </a:pPr>
            <a:r>
              <a:rPr lang="en-IN" b="1" u="sng" dirty="0"/>
              <a:t>Physical Assets:</a:t>
            </a:r>
            <a:r>
              <a:rPr lang="en-IN" b="1" dirty="0"/>
              <a:t> </a:t>
            </a:r>
            <a:r>
              <a:rPr lang="en-IN" dirty="0"/>
              <a:t>NFTs can be used to represent ownership of physical assets. For example, a car company could issue NFTs that represent ownership of a certain model of car. The NFT would be stored on a blockchain and would be transferable to another owner if the car is sold. </a:t>
            </a:r>
          </a:p>
          <a:p>
            <a:pPr marL="285750" indent="-285750">
              <a:buFont typeface="Arial" panose="020B0604020202020204" pitchFamily="34" charset="0"/>
              <a:buChar char="•"/>
            </a:pPr>
            <a:r>
              <a:rPr lang="en-IN" b="1" u="sng" dirty="0"/>
              <a:t>Gaming Applications </a:t>
            </a:r>
            <a:r>
              <a:rPr lang="en-IN" dirty="0"/>
              <a:t>NFTs can be used for gaming applications. For example, an NFT could represent a character in a game. The NFT would be stored on a blockchain and would be transferable to another player if the original owner decides to sell it.</a:t>
            </a:r>
          </a:p>
        </p:txBody>
      </p:sp>
    </p:spTree>
    <p:extLst>
      <p:ext uri="{BB962C8B-B14F-4D97-AF65-F5344CB8AC3E}">
        <p14:creationId xmlns:p14="http://schemas.microsoft.com/office/powerpoint/2010/main" val="150463417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5CD4-C97F-32B5-67CB-49693EF32332}"/>
              </a:ext>
            </a:extLst>
          </p:cNvPr>
          <p:cNvSpPr>
            <a:spLocks noGrp="1"/>
          </p:cNvSpPr>
          <p:nvPr>
            <p:ph type="title"/>
          </p:nvPr>
        </p:nvSpPr>
        <p:spPr>
          <a:xfrm>
            <a:off x="629771" y="587188"/>
            <a:ext cx="10932458" cy="857978"/>
          </a:xfrm>
        </p:spPr>
        <p:txBody>
          <a:bodyPr/>
          <a:lstStyle/>
          <a:p>
            <a:r>
              <a:rPr lang="en-US" sz="3600" dirty="0"/>
              <a:t>Dynamic NFT VS Static NFT</a:t>
            </a:r>
          </a:p>
        </p:txBody>
      </p:sp>
      <p:pic>
        <p:nvPicPr>
          <p:cNvPr id="5" name="Picture 4">
            <a:extLst>
              <a:ext uri="{FF2B5EF4-FFF2-40B4-BE49-F238E27FC236}">
                <a16:creationId xmlns:a16="http://schemas.microsoft.com/office/drawing/2014/main" id="{31D83979-295C-AC4B-BD2C-8D0E0DEDAD1B}"/>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14" name="Content Placeholder 10">
            <a:extLst>
              <a:ext uri="{FF2B5EF4-FFF2-40B4-BE49-F238E27FC236}">
                <a16:creationId xmlns:a16="http://schemas.microsoft.com/office/drawing/2014/main" id="{8EFA5FF3-BDC9-7F48-944C-B703EB325279}"/>
              </a:ext>
            </a:extLst>
          </p:cNvPr>
          <p:cNvPicPr>
            <a:picLocks noChangeAspect="1"/>
          </p:cNvPicPr>
          <p:nvPr/>
        </p:nvPicPr>
        <p:blipFill rotWithShape="1">
          <a:blip r:embed="rId3"/>
          <a:srcRect l="6224"/>
          <a:stretch/>
        </p:blipFill>
        <p:spPr>
          <a:xfrm>
            <a:off x="838950" y="2060856"/>
            <a:ext cx="10723279" cy="4209956"/>
          </a:xfrm>
          <a:prstGeom prst="rect">
            <a:avLst/>
          </a:prstGeom>
        </p:spPr>
      </p:pic>
    </p:spTree>
    <p:extLst>
      <p:ext uri="{BB962C8B-B14F-4D97-AF65-F5344CB8AC3E}">
        <p14:creationId xmlns:p14="http://schemas.microsoft.com/office/powerpoint/2010/main" val="284098322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6C97D0-62E5-5B1B-7BD6-72BFB29E08EA}"/>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11" name="Content Placeholder 7">
            <a:extLst>
              <a:ext uri="{FF2B5EF4-FFF2-40B4-BE49-F238E27FC236}">
                <a16:creationId xmlns:a16="http://schemas.microsoft.com/office/drawing/2014/main" id="{5D138C4E-5401-5E34-C0D1-137EBBB7AF4D}"/>
              </a:ext>
            </a:extLst>
          </p:cNvPr>
          <p:cNvPicPr>
            <a:picLocks noChangeAspect="1"/>
          </p:cNvPicPr>
          <p:nvPr/>
        </p:nvPicPr>
        <p:blipFill rotWithShape="1">
          <a:blip r:embed="rId3"/>
          <a:srcRect b="11299"/>
          <a:stretch/>
        </p:blipFill>
        <p:spPr>
          <a:xfrm>
            <a:off x="787626" y="1075766"/>
            <a:ext cx="10616748" cy="4329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22598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AE1E-B810-DBC0-70BD-C5298376F968}"/>
              </a:ext>
            </a:extLst>
          </p:cNvPr>
          <p:cNvSpPr>
            <a:spLocks noGrp="1"/>
          </p:cNvSpPr>
          <p:nvPr>
            <p:ph type="title"/>
          </p:nvPr>
        </p:nvSpPr>
        <p:spPr>
          <a:xfrm>
            <a:off x="3711389" y="146797"/>
            <a:ext cx="4504764" cy="925606"/>
          </a:xfrm>
        </p:spPr>
        <p:txBody>
          <a:bodyPr>
            <a:normAutofit fontScale="90000"/>
          </a:bodyPr>
          <a:lstStyle/>
          <a:p>
            <a:r>
              <a:rPr lang="en-US" b="1" dirty="0"/>
              <a:t>       NFT  Architecture</a:t>
            </a:r>
          </a:p>
        </p:txBody>
      </p:sp>
      <p:pic>
        <p:nvPicPr>
          <p:cNvPr id="4" name="Picture 3">
            <a:extLst>
              <a:ext uri="{FF2B5EF4-FFF2-40B4-BE49-F238E27FC236}">
                <a16:creationId xmlns:a16="http://schemas.microsoft.com/office/drawing/2014/main" id="{11F76AD5-9E71-588C-A24B-C491DC7F6A84}"/>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8" name="Content Placeholder 7">
            <a:extLst>
              <a:ext uri="{FF2B5EF4-FFF2-40B4-BE49-F238E27FC236}">
                <a16:creationId xmlns:a16="http://schemas.microsoft.com/office/drawing/2014/main" id="{5D332720-07EF-00F9-1E37-5F6F605364D1}"/>
              </a:ext>
            </a:extLst>
          </p:cNvPr>
          <p:cNvPicPr>
            <a:picLocks noGrp="1" noChangeAspect="1"/>
          </p:cNvPicPr>
          <p:nvPr>
            <p:ph idx="1"/>
          </p:nvPr>
        </p:nvPicPr>
        <p:blipFill>
          <a:blip r:embed="rId3"/>
          <a:stretch>
            <a:fillRect/>
          </a:stretch>
        </p:blipFill>
        <p:spPr>
          <a:xfrm>
            <a:off x="2622177" y="1098822"/>
            <a:ext cx="7300819" cy="5460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210426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5393</TotalTime>
  <Words>1103</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Poppins</vt:lpstr>
      <vt:lpstr>Segoe UI</vt:lpstr>
      <vt:lpstr>Segoe UI Historic</vt:lpstr>
      <vt:lpstr>Celestial</vt:lpstr>
      <vt:lpstr>NFT Fundamentals</vt:lpstr>
      <vt:lpstr>PowerPoint Presentation</vt:lpstr>
      <vt:lpstr>Overview</vt:lpstr>
      <vt:lpstr>What are NFTs?</vt:lpstr>
      <vt:lpstr>Key characteristics of NFT</vt:lpstr>
      <vt:lpstr>NFT Use Cases</vt:lpstr>
      <vt:lpstr>Dynamic NFT VS Static NFT</vt:lpstr>
      <vt:lpstr>PowerPoint Presentation</vt:lpstr>
      <vt:lpstr>       NFT  Architecture</vt:lpstr>
      <vt:lpstr>Top NFT Marketplaces of February 2023</vt:lpstr>
      <vt:lpstr>Top 10 Most Expensive NFTs Ever Sold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Efficient, Transparent Supply Chain Ecosystem With Blockchain</dc:title>
  <dc:creator>Gurpreet Singh</dc:creator>
  <cp:lastModifiedBy>Gurpreet Singh</cp:lastModifiedBy>
  <cp:revision>158</cp:revision>
  <dcterms:created xsi:type="dcterms:W3CDTF">2022-09-04T07:42:15Z</dcterms:created>
  <dcterms:modified xsi:type="dcterms:W3CDTF">2023-02-02T07:11:06Z</dcterms:modified>
</cp:coreProperties>
</file>