
<file path=[Content_Types].xml><?xml version="1.0" encoding="utf-8"?>
<Types xmlns="http://schemas.openxmlformats.org/package/2006/content-types">
  <Default Extension="fntdata" ContentType="application/x-fontdata"/>
  <Default Extension="gif" ContentType="image/gif"/>
  <Default Extension="jpg" ContentType="image/pn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1"/>
  </p:notesMasterIdLst>
  <p:sldIdLst>
    <p:sldId id="256" r:id="rId2"/>
    <p:sldId id="269" r:id="rId3"/>
    <p:sldId id="258" r:id="rId4"/>
    <p:sldId id="259" r:id="rId5"/>
    <p:sldId id="266" r:id="rId6"/>
    <p:sldId id="289" r:id="rId7"/>
    <p:sldId id="290" r:id="rId8"/>
    <p:sldId id="291" r:id="rId9"/>
    <p:sldId id="264" r:id="rId10"/>
    <p:sldId id="285" r:id="rId11"/>
    <p:sldId id="286" r:id="rId12"/>
    <p:sldId id="287" r:id="rId13"/>
    <p:sldId id="261" r:id="rId14"/>
    <p:sldId id="262" r:id="rId15"/>
    <p:sldId id="263" r:id="rId16"/>
    <p:sldId id="288" r:id="rId17"/>
    <p:sldId id="292" r:id="rId18"/>
    <p:sldId id="293" r:id="rId19"/>
    <p:sldId id="265" r:id="rId20"/>
    <p:sldId id="279" r:id="rId21"/>
    <p:sldId id="280" r:id="rId22"/>
    <p:sldId id="294" r:id="rId23"/>
    <p:sldId id="281" r:id="rId24"/>
    <p:sldId id="282" r:id="rId25"/>
    <p:sldId id="295" r:id="rId26"/>
    <p:sldId id="283" r:id="rId27"/>
    <p:sldId id="284" r:id="rId28"/>
    <p:sldId id="296" r:id="rId29"/>
    <p:sldId id="275" r:id="rId30"/>
  </p:sldIdLst>
  <p:sldSz cx="9144000" cy="5143500" type="screen16x9"/>
  <p:notesSz cx="6858000" cy="9144000"/>
  <p:embeddedFontLst>
    <p:embeddedFont>
      <p:font typeface="Lato" panose="020F0502020204030203" pitchFamily="34" charset="0"/>
      <p:regular r:id="rId32"/>
      <p:bold r:id="rId33"/>
      <p:italic r:id="rId34"/>
      <p:boldItalic r:id="rId35"/>
    </p:embeddedFont>
    <p:embeddedFont>
      <p:font typeface="Montserrat" panose="00000500000000000000" pitchFamily="2" charset="0"/>
      <p:regular r:id="rId36"/>
      <p:bold r:id="rId37"/>
      <p:italic r:id="rId38"/>
      <p:boldItalic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85" autoAdjust="0"/>
    <p:restoredTop sz="94660"/>
  </p:normalViewPr>
  <p:slideViewPr>
    <p:cSldViewPr snapToGrid="0">
      <p:cViewPr varScale="1">
        <p:scale>
          <a:sx n="90" d="100"/>
          <a:sy n="90" d="100"/>
        </p:scale>
        <p:origin x="756" y="8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3.fntdata"/><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rot="5400000">
            <a:off x="7500300" y="505"/>
            <a:ext cx="1643700" cy="1643700"/>
          </a:xfrm>
          <a:prstGeom prst="diagStripe">
            <a:avLst>
              <a:gd name="adj" fmla="val 0"/>
            </a:avLst>
          </a:prstGeom>
          <a:solidFill>
            <a:schemeClr val="lt1">
              <a:alpha val="30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11;p2"/>
          <p:cNvGrpSpPr/>
          <p:nvPr/>
        </p:nvGrpSpPr>
        <p:grpSpPr>
          <a:xfrm>
            <a:off x="0" y="490"/>
            <a:ext cx="5153705" cy="5134399"/>
            <a:chOff x="0" y="75"/>
            <a:chExt cx="5153705" cy="5152950"/>
          </a:xfrm>
        </p:grpSpPr>
        <p:sp>
          <p:nvSpPr>
            <p:cNvPr id="12" name="Google Shape;12;p2"/>
            <p:cNvSpPr/>
            <p:nvPr/>
          </p:nvSpPr>
          <p:spPr>
            <a:xfrm rot="-5400000">
              <a:off x="455" y="-225"/>
              <a:ext cx="5152800" cy="5153700"/>
            </a:xfrm>
            <a:prstGeom prst="diagStripe">
              <a:avLst>
                <a:gd name="adj" fmla="val 50000"/>
              </a:avLst>
            </a:prstGeom>
            <a:solidFill>
              <a:schemeClr val="lt1">
                <a:alpha val="30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5400000">
              <a:off x="150" y="1145825"/>
              <a:ext cx="3996600" cy="3996900"/>
            </a:xfrm>
            <a:prstGeom prst="diagStripe">
              <a:avLst>
                <a:gd name="adj" fmla="val 58774"/>
              </a:avLst>
            </a:prstGeom>
            <a:solidFill>
              <a:schemeClr val="lt1">
                <a:alpha val="30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5400000">
              <a:off x="1646" y="-75"/>
              <a:ext cx="2299800" cy="23001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flipH="1">
              <a:off x="652821" y="590035"/>
              <a:ext cx="2300100" cy="2299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6;p2"/>
          <p:cNvSpPr txBox="1">
            <a:spLocks noGrp="1"/>
          </p:cNvSpPr>
          <p:nvPr>
            <p:ph type="ctrTitle"/>
          </p:nvPr>
        </p:nvSpPr>
        <p:spPr>
          <a:xfrm>
            <a:off x="3537150" y="1578400"/>
            <a:ext cx="5017500" cy="1578900"/>
          </a:xfrm>
          <a:prstGeom prst="rect">
            <a:avLst/>
          </a:prstGeom>
        </p:spPr>
        <p:txBody>
          <a:bodyPr spcFirstLastPara="1" wrap="square" lIns="91425" tIns="91425" rIns="91425" bIns="91425" anchor="t" anchorCtr="0">
            <a:normAutofit/>
          </a:bodyPr>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a:endParaRPr/>
          </a:p>
        </p:txBody>
      </p:sp>
      <p:sp>
        <p:nvSpPr>
          <p:cNvPr id="17" name="Google Shape;17;p2"/>
          <p:cNvSpPr txBox="1">
            <a:spLocks noGrp="1"/>
          </p:cNvSpPr>
          <p:nvPr>
            <p:ph type="subTitle" idx="1"/>
          </p:nvPr>
        </p:nvSpPr>
        <p:spPr>
          <a:xfrm>
            <a:off x="5083950" y="3924925"/>
            <a:ext cx="3470700" cy="5061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a:endParaRPr/>
          </a:p>
        </p:txBody>
      </p:sp>
      <p:sp>
        <p:nvSpPr>
          <p:cNvPr id="18" name="Google Shape;18;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05"/>
        <p:cNvGrpSpPr/>
        <p:nvPr/>
      </p:nvGrpSpPr>
      <p:grpSpPr>
        <a:xfrm>
          <a:off x="0" y="0"/>
          <a:ext cx="0" cy="0"/>
          <a:chOff x="0" y="0"/>
          <a:chExt cx="0" cy="0"/>
        </a:xfrm>
      </p:grpSpPr>
      <p:grpSp>
        <p:nvGrpSpPr>
          <p:cNvPr id="106" name="Google Shape;106;p11"/>
          <p:cNvGrpSpPr/>
          <p:nvPr/>
        </p:nvGrpSpPr>
        <p:grpSpPr>
          <a:xfrm>
            <a:off x="4406400" y="0"/>
            <a:ext cx="4737600" cy="5143065"/>
            <a:chOff x="4406400" y="0"/>
            <a:chExt cx="4737600" cy="5143065"/>
          </a:xfrm>
        </p:grpSpPr>
        <p:sp>
          <p:nvSpPr>
            <p:cNvPr id="107" name="Google Shape;107;p11"/>
            <p:cNvSpPr/>
            <p:nvPr/>
          </p:nvSpPr>
          <p:spPr>
            <a:xfrm rot="5400000">
              <a:off x="4408200" y="-1800"/>
              <a:ext cx="4734000" cy="4737600"/>
            </a:xfrm>
            <a:prstGeom prst="diagStripe">
              <a:avLst>
                <a:gd name="adj" fmla="val 49469"/>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1"/>
            <p:cNvSpPr/>
            <p:nvPr/>
          </p:nvSpPr>
          <p:spPr>
            <a:xfrm rot="5400000">
              <a:off x="4841125" y="5700"/>
              <a:ext cx="4298100" cy="4286700"/>
            </a:xfrm>
            <a:prstGeom prst="diagStripe">
              <a:avLst>
                <a:gd name="adj" fmla="val 0"/>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1"/>
            <p:cNvSpPr/>
            <p:nvPr/>
          </p:nvSpPr>
          <p:spPr>
            <a:xfrm rot="-5400000">
              <a:off x="5618399" y="123646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1"/>
            <p:cNvSpPr/>
            <p:nvPr/>
          </p:nvSpPr>
          <p:spPr>
            <a:xfrm flipH="1">
              <a:off x="5849857" y="144395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1"/>
            <p:cNvSpPr/>
            <p:nvPr/>
          </p:nvSpPr>
          <p:spPr>
            <a:xfrm rot="-5400000">
              <a:off x="5987081" y="24694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1"/>
            <p:cNvSpPr/>
            <p:nvPr/>
          </p:nvSpPr>
          <p:spPr>
            <a:xfrm flipH="1">
              <a:off x="6222115" y="267695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1"/>
            <p:cNvSpPr/>
            <p:nvPr/>
          </p:nvSpPr>
          <p:spPr>
            <a:xfrm rot="-5400000">
              <a:off x="6675341" y="186201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1"/>
            <p:cNvSpPr/>
            <p:nvPr/>
          </p:nvSpPr>
          <p:spPr>
            <a:xfrm flipH="1">
              <a:off x="6908099" y="2069505"/>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1"/>
            <p:cNvSpPr/>
            <p:nvPr/>
          </p:nvSpPr>
          <p:spPr>
            <a:xfrm rot="-5400000">
              <a:off x="6861141" y="247781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1"/>
            <p:cNvSpPr/>
            <p:nvPr/>
          </p:nvSpPr>
          <p:spPr>
            <a:xfrm flipH="1">
              <a:off x="7965266" y="269296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1"/>
            <p:cNvSpPr/>
            <p:nvPr/>
          </p:nvSpPr>
          <p:spPr>
            <a:xfrm flipH="1">
              <a:off x="8145082" y="330875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1"/>
            <p:cNvSpPr/>
            <p:nvPr/>
          </p:nvSpPr>
          <p:spPr>
            <a:xfrm rot="-5400000">
              <a:off x="7047599" y="309501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1"/>
            <p:cNvSpPr/>
            <p:nvPr/>
          </p:nvSpPr>
          <p:spPr>
            <a:xfrm flipH="1">
              <a:off x="7276649" y="3302502"/>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1"/>
            <p:cNvSpPr/>
            <p:nvPr/>
          </p:nvSpPr>
          <p:spPr>
            <a:xfrm rot="-5400000">
              <a:off x="7227414" y="3710807"/>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1"/>
            <p:cNvSpPr/>
            <p:nvPr/>
          </p:nvSpPr>
          <p:spPr>
            <a:xfrm flipH="1">
              <a:off x="7462448" y="3918294"/>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1"/>
            <p:cNvSpPr/>
            <p:nvPr/>
          </p:nvSpPr>
          <p:spPr>
            <a:xfrm rot="-5400000">
              <a:off x="8102491" y="371847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1"/>
            <p:cNvSpPr/>
            <p:nvPr/>
          </p:nvSpPr>
          <p:spPr>
            <a:xfrm flipH="1">
              <a:off x="8334533" y="392596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1"/>
            <p:cNvSpPr/>
            <p:nvPr/>
          </p:nvSpPr>
          <p:spPr>
            <a:xfrm rot="-5400000">
              <a:off x="8288290" y="43342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125;p11"/>
          <p:cNvSpPr txBox="1">
            <a:spLocks noGrp="1"/>
          </p:cNvSpPr>
          <p:nvPr>
            <p:ph type="title" hasCustomPrompt="1"/>
          </p:nvPr>
        </p:nvSpPr>
        <p:spPr>
          <a:xfrm>
            <a:off x="823850" y="1284675"/>
            <a:ext cx="4776000" cy="1300800"/>
          </a:xfrm>
          <a:prstGeom prst="rect">
            <a:avLst/>
          </a:prstGeom>
        </p:spPr>
        <p:txBody>
          <a:bodyPr spcFirstLastPara="1" wrap="square" lIns="91425" tIns="91425" rIns="91425" bIns="91425" anchor="t" anchorCtr="0">
            <a:normAutofit/>
          </a:bodyPr>
          <a:lstStyle>
            <a:lvl1pPr lvl="0">
              <a:spcBef>
                <a:spcPts val="0"/>
              </a:spcBef>
              <a:spcAft>
                <a:spcPts val="0"/>
              </a:spcAft>
              <a:buSzPts val="8000"/>
              <a:buNone/>
              <a:defRPr sz="8000"/>
            </a:lvl1pPr>
            <a:lvl2pPr lvl="1">
              <a:spcBef>
                <a:spcPts val="0"/>
              </a:spcBef>
              <a:spcAft>
                <a:spcPts val="0"/>
              </a:spcAft>
              <a:buSzPts val="8000"/>
              <a:buNone/>
              <a:defRPr sz="8000"/>
            </a:lvl2pPr>
            <a:lvl3pPr lvl="2">
              <a:spcBef>
                <a:spcPts val="0"/>
              </a:spcBef>
              <a:spcAft>
                <a:spcPts val="0"/>
              </a:spcAft>
              <a:buSzPts val="8000"/>
              <a:buNone/>
              <a:defRPr sz="8000"/>
            </a:lvl3pPr>
            <a:lvl4pPr lvl="3">
              <a:spcBef>
                <a:spcPts val="0"/>
              </a:spcBef>
              <a:spcAft>
                <a:spcPts val="0"/>
              </a:spcAft>
              <a:buSzPts val="8000"/>
              <a:buNone/>
              <a:defRPr sz="8000"/>
            </a:lvl4pPr>
            <a:lvl5pPr lvl="4">
              <a:spcBef>
                <a:spcPts val="0"/>
              </a:spcBef>
              <a:spcAft>
                <a:spcPts val="0"/>
              </a:spcAft>
              <a:buSzPts val="8000"/>
              <a:buNone/>
              <a:defRPr sz="8000"/>
            </a:lvl5pPr>
            <a:lvl6pPr lvl="5">
              <a:spcBef>
                <a:spcPts val="0"/>
              </a:spcBef>
              <a:spcAft>
                <a:spcPts val="0"/>
              </a:spcAft>
              <a:buSzPts val="8000"/>
              <a:buNone/>
              <a:defRPr sz="8000"/>
            </a:lvl6pPr>
            <a:lvl7pPr lvl="6">
              <a:spcBef>
                <a:spcPts val="0"/>
              </a:spcBef>
              <a:spcAft>
                <a:spcPts val="0"/>
              </a:spcAft>
              <a:buSzPts val="8000"/>
              <a:buNone/>
              <a:defRPr sz="8000"/>
            </a:lvl7pPr>
            <a:lvl8pPr lvl="7">
              <a:spcBef>
                <a:spcPts val="0"/>
              </a:spcBef>
              <a:spcAft>
                <a:spcPts val="0"/>
              </a:spcAft>
              <a:buSzPts val="8000"/>
              <a:buNone/>
              <a:defRPr sz="8000"/>
            </a:lvl8pPr>
            <a:lvl9pPr lvl="8">
              <a:spcBef>
                <a:spcPts val="0"/>
              </a:spcBef>
              <a:spcAft>
                <a:spcPts val="0"/>
              </a:spcAft>
              <a:buSzPts val="8000"/>
              <a:buNone/>
              <a:defRPr sz="8000"/>
            </a:lvl9pPr>
          </a:lstStyle>
          <a:p>
            <a:r>
              <a:t>xx%</a:t>
            </a:r>
          </a:p>
        </p:txBody>
      </p:sp>
      <p:sp>
        <p:nvSpPr>
          <p:cNvPr id="126" name="Google Shape;126;p11"/>
          <p:cNvSpPr txBox="1">
            <a:spLocks noGrp="1"/>
          </p:cNvSpPr>
          <p:nvPr>
            <p:ph type="body" idx="1"/>
          </p:nvPr>
        </p:nvSpPr>
        <p:spPr>
          <a:xfrm>
            <a:off x="823850" y="2643124"/>
            <a:ext cx="4776000" cy="12189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127" name="Google Shape;12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8"/>
        <p:cNvGrpSpPr/>
        <p:nvPr/>
      </p:nvGrpSpPr>
      <p:grpSpPr>
        <a:xfrm>
          <a:off x="0" y="0"/>
          <a:ext cx="0" cy="0"/>
          <a:chOff x="0" y="0"/>
          <a:chExt cx="0" cy="0"/>
        </a:xfrm>
      </p:grpSpPr>
      <p:sp>
        <p:nvSpPr>
          <p:cNvPr id="129" name="Google Shape;12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
        <p:cNvGrpSpPr/>
        <p:nvPr/>
      </p:nvGrpSpPr>
      <p:grpSpPr>
        <a:xfrm>
          <a:off x="0" y="0"/>
          <a:ext cx="0" cy="0"/>
          <a:chOff x="0" y="0"/>
          <a:chExt cx="0" cy="0"/>
        </a:xfrm>
      </p:grpSpPr>
      <p:grpSp>
        <p:nvGrpSpPr>
          <p:cNvPr id="20" name="Google Shape;20;p3"/>
          <p:cNvGrpSpPr/>
          <p:nvPr/>
        </p:nvGrpSpPr>
        <p:grpSpPr>
          <a:xfrm>
            <a:off x="4406400" y="0"/>
            <a:ext cx="4737600" cy="5143065"/>
            <a:chOff x="4406400" y="0"/>
            <a:chExt cx="4737600" cy="5143065"/>
          </a:xfrm>
        </p:grpSpPr>
        <p:sp>
          <p:nvSpPr>
            <p:cNvPr id="21" name="Google Shape;21;p3"/>
            <p:cNvSpPr/>
            <p:nvPr/>
          </p:nvSpPr>
          <p:spPr>
            <a:xfrm rot="5400000">
              <a:off x="4408200" y="-1800"/>
              <a:ext cx="4734000" cy="4737600"/>
            </a:xfrm>
            <a:prstGeom prst="diagStripe">
              <a:avLst>
                <a:gd name="adj" fmla="val 49469"/>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rot="5400000">
              <a:off x="4841125" y="5700"/>
              <a:ext cx="4298100" cy="4286700"/>
            </a:xfrm>
            <a:prstGeom prst="diagStripe">
              <a:avLst>
                <a:gd name="adj" fmla="val 0"/>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rot="-5400000">
              <a:off x="5618399" y="123646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p:nvPr/>
          </p:nvSpPr>
          <p:spPr>
            <a:xfrm flipH="1">
              <a:off x="5849857" y="144395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rot="-5400000">
              <a:off x="5987081" y="24694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3"/>
            <p:cNvSpPr/>
            <p:nvPr/>
          </p:nvSpPr>
          <p:spPr>
            <a:xfrm flipH="1">
              <a:off x="6222115" y="267695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3"/>
            <p:cNvSpPr/>
            <p:nvPr/>
          </p:nvSpPr>
          <p:spPr>
            <a:xfrm rot="-5400000">
              <a:off x="6675341" y="186201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3"/>
            <p:cNvSpPr/>
            <p:nvPr/>
          </p:nvSpPr>
          <p:spPr>
            <a:xfrm flipH="1">
              <a:off x="6908099" y="2069505"/>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3"/>
            <p:cNvSpPr/>
            <p:nvPr/>
          </p:nvSpPr>
          <p:spPr>
            <a:xfrm rot="-5400000">
              <a:off x="6861141" y="247781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3"/>
            <p:cNvSpPr/>
            <p:nvPr/>
          </p:nvSpPr>
          <p:spPr>
            <a:xfrm flipH="1">
              <a:off x="7965266" y="269296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3"/>
            <p:cNvSpPr/>
            <p:nvPr/>
          </p:nvSpPr>
          <p:spPr>
            <a:xfrm flipH="1">
              <a:off x="8145082" y="330875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3"/>
            <p:cNvSpPr/>
            <p:nvPr/>
          </p:nvSpPr>
          <p:spPr>
            <a:xfrm rot="-5400000">
              <a:off x="7047599" y="309501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3"/>
            <p:cNvSpPr/>
            <p:nvPr/>
          </p:nvSpPr>
          <p:spPr>
            <a:xfrm flipH="1">
              <a:off x="7276649" y="3302502"/>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3"/>
            <p:cNvSpPr/>
            <p:nvPr/>
          </p:nvSpPr>
          <p:spPr>
            <a:xfrm rot="-5400000">
              <a:off x="7227414" y="3710807"/>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3"/>
            <p:cNvSpPr/>
            <p:nvPr/>
          </p:nvSpPr>
          <p:spPr>
            <a:xfrm flipH="1">
              <a:off x="7462448" y="3918294"/>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3"/>
            <p:cNvSpPr/>
            <p:nvPr/>
          </p:nvSpPr>
          <p:spPr>
            <a:xfrm rot="-5400000">
              <a:off x="8102491" y="371847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3"/>
            <p:cNvSpPr/>
            <p:nvPr/>
          </p:nvSpPr>
          <p:spPr>
            <a:xfrm flipH="1">
              <a:off x="8334533" y="392596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3"/>
            <p:cNvSpPr/>
            <p:nvPr/>
          </p:nvSpPr>
          <p:spPr>
            <a:xfrm rot="-5400000">
              <a:off x="8288290" y="43342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 name="Google Shape;39;p3"/>
          <p:cNvSpPr txBox="1">
            <a:spLocks noGrp="1"/>
          </p:cNvSpPr>
          <p:nvPr>
            <p:ph type="title"/>
          </p:nvPr>
        </p:nvSpPr>
        <p:spPr>
          <a:xfrm>
            <a:off x="823850" y="2053000"/>
            <a:ext cx="4587000" cy="1148700"/>
          </a:xfrm>
          <a:prstGeom prst="rect">
            <a:avLst/>
          </a:prstGeom>
        </p:spPr>
        <p:txBody>
          <a:bodyPr spcFirstLastPara="1" wrap="square" lIns="91425" tIns="91425" rIns="91425" bIns="91425" anchor="ctr"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40" name="Google Shape;40;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1"/>
        <p:cNvGrpSpPr/>
        <p:nvPr/>
      </p:nvGrpSpPr>
      <p:grpSpPr>
        <a:xfrm>
          <a:off x="0" y="0"/>
          <a:ext cx="0" cy="0"/>
          <a:chOff x="0" y="0"/>
          <a:chExt cx="0" cy="0"/>
        </a:xfrm>
      </p:grpSpPr>
      <p:grpSp>
        <p:nvGrpSpPr>
          <p:cNvPr id="42" name="Google Shape;42;p4"/>
          <p:cNvGrpSpPr/>
          <p:nvPr/>
        </p:nvGrpSpPr>
        <p:grpSpPr>
          <a:xfrm>
            <a:off x="0" y="381001"/>
            <a:ext cx="1037850" cy="1016287"/>
            <a:chOff x="0" y="381001"/>
            <a:chExt cx="1037850" cy="1016287"/>
          </a:xfrm>
        </p:grpSpPr>
        <p:sp>
          <p:nvSpPr>
            <p:cNvPr id="43" name="Google Shape;43;p4"/>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4"/>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 name="Google Shape;45;p4"/>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6" name="Google Shape;46;p4"/>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47" name="Google Shape;47;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48"/>
        <p:cNvGrpSpPr/>
        <p:nvPr/>
      </p:nvGrpSpPr>
      <p:grpSpPr>
        <a:xfrm>
          <a:off x="0" y="0"/>
          <a:ext cx="0" cy="0"/>
          <a:chOff x="0" y="0"/>
          <a:chExt cx="0" cy="0"/>
        </a:xfrm>
      </p:grpSpPr>
      <p:grpSp>
        <p:nvGrpSpPr>
          <p:cNvPr id="49" name="Google Shape;49;p5"/>
          <p:cNvGrpSpPr/>
          <p:nvPr/>
        </p:nvGrpSpPr>
        <p:grpSpPr>
          <a:xfrm>
            <a:off x="0" y="381001"/>
            <a:ext cx="1037850" cy="1016287"/>
            <a:chOff x="0" y="381001"/>
            <a:chExt cx="1037850" cy="1016287"/>
          </a:xfrm>
        </p:grpSpPr>
        <p:sp>
          <p:nvSpPr>
            <p:cNvPr id="50" name="Google Shape;50;p5"/>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5"/>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52;p5"/>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53" name="Google Shape;53;p5"/>
          <p:cNvSpPr txBox="1">
            <a:spLocks noGrp="1"/>
          </p:cNvSpPr>
          <p:nvPr>
            <p:ph type="body" idx="1"/>
          </p:nvPr>
        </p:nvSpPr>
        <p:spPr>
          <a:xfrm>
            <a:off x="1297500" y="1567550"/>
            <a:ext cx="3403200" cy="29112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54" name="Google Shape;54;p5"/>
          <p:cNvSpPr txBox="1">
            <a:spLocks noGrp="1"/>
          </p:cNvSpPr>
          <p:nvPr>
            <p:ph type="body" idx="2"/>
          </p:nvPr>
        </p:nvSpPr>
        <p:spPr>
          <a:xfrm>
            <a:off x="4933221" y="1567550"/>
            <a:ext cx="3403200" cy="29112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55" name="Google Shape;55;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6"/>
        <p:cNvGrpSpPr/>
        <p:nvPr/>
      </p:nvGrpSpPr>
      <p:grpSpPr>
        <a:xfrm>
          <a:off x="0" y="0"/>
          <a:ext cx="0" cy="0"/>
          <a:chOff x="0" y="0"/>
          <a:chExt cx="0" cy="0"/>
        </a:xfrm>
      </p:grpSpPr>
      <p:grpSp>
        <p:nvGrpSpPr>
          <p:cNvPr id="57" name="Google Shape;57;p6"/>
          <p:cNvGrpSpPr/>
          <p:nvPr/>
        </p:nvGrpSpPr>
        <p:grpSpPr>
          <a:xfrm>
            <a:off x="0" y="381001"/>
            <a:ext cx="1037850" cy="1016287"/>
            <a:chOff x="0" y="381001"/>
            <a:chExt cx="1037850" cy="1016287"/>
          </a:xfrm>
        </p:grpSpPr>
        <p:sp>
          <p:nvSpPr>
            <p:cNvPr id="58" name="Google Shape;58;p6"/>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6"/>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 name="Google Shape;60;p6"/>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61" name="Google Shape;61;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62"/>
        <p:cNvGrpSpPr/>
        <p:nvPr/>
      </p:nvGrpSpPr>
      <p:grpSpPr>
        <a:xfrm>
          <a:off x="0" y="0"/>
          <a:ext cx="0" cy="0"/>
          <a:chOff x="0" y="0"/>
          <a:chExt cx="0" cy="0"/>
        </a:xfrm>
      </p:grpSpPr>
      <p:grpSp>
        <p:nvGrpSpPr>
          <p:cNvPr id="63" name="Google Shape;63;p7"/>
          <p:cNvGrpSpPr/>
          <p:nvPr/>
        </p:nvGrpSpPr>
        <p:grpSpPr>
          <a:xfrm>
            <a:off x="0" y="381001"/>
            <a:ext cx="1037850" cy="1016287"/>
            <a:chOff x="0" y="381001"/>
            <a:chExt cx="1037850" cy="1016287"/>
          </a:xfrm>
        </p:grpSpPr>
        <p:sp>
          <p:nvSpPr>
            <p:cNvPr id="64" name="Google Shape;64;p7"/>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7"/>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 name="Google Shape;66;p7"/>
          <p:cNvSpPr txBox="1">
            <a:spLocks noGrp="1"/>
          </p:cNvSpPr>
          <p:nvPr>
            <p:ph type="title"/>
          </p:nvPr>
        </p:nvSpPr>
        <p:spPr>
          <a:xfrm>
            <a:off x="1297500" y="393750"/>
            <a:ext cx="3798900" cy="1493100"/>
          </a:xfrm>
          <a:prstGeom prst="rect">
            <a:avLst/>
          </a:prstGeom>
        </p:spPr>
        <p:txBody>
          <a:bodyPr spcFirstLastPara="1" wrap="square" lIns="91425" tIns="91425" rIns="91425" bIns="91425" anchor="t"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67" name="Google Shape;67;p7"/>
          <p:cNvSpPr txBox="1">
            <a:spLocks noGrp="1"/>
          </p:cNvSpPr>
          <p:nvPr>
            <p:ph type="body" idx="1"/>
          </p:nvPr>
        </p:nvSpPr>
        <p:spPr>
          <a:xfrm>
            <a:off x="1297500" y="1972550"/>
            <a:ext cx="3798900" cy="24159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68" name="Google Shape;68;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69"/>
        <p:cNvGrpSpPr/>
        <p:nvPr/>
      </p:nvGrpSpPr>
      <p:grpSpPr>
        <a:xfrm>
          <a:off x="0" y="0"/>
          <a:ext cx="0" cy="0"/>
          <a:chOff x="0" y="0"/>
          <a:chExt cx="0" cy="0"/>
        </a:xfrm>
      </p:grpSpPr>
      <p:grpSp>
        <p:nvGrpSpPr>
          <p:cNvPr id="70" name="Google Shape;70;p8"/>
          <p:cNvGrpSpPr/>
          <p:nvPr/>
        </p:nvGrpSpPr>
        <p:grpSpPr>
          <a:xfrm>
            <a:off x="4406400" y="0"/>
            <a:ext cx="4737600" cy="5143500"/>
            <a:chOff x="4406400" y="0"/>
            <a:chExt cx="4737600" cy="5143500"/>
          </a:xfrm>
        </p:grpSpPr>
        <p:sp>
          <p:nvSpPr>
            <p:cNvPr id="71" name="Google Shape;71;p8"/>
            <p:cNvSpPr/>
            <p:nvPr/>
          </p:nvSpPr>
          <p:spPr>
            <a:xfrm rot="5400000">
              <a:off x="4407900" y="-1500"/>
              <a:ext cx="4734600" cy="4737600"/>
            </a:xfrm>
            <a:prstGeom prst="diagStripe">
              <a:avLst>
                <a:gd name="adj" fmla="val 49469"/>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8"/>
            <p:cNvSpPr/>
            <p:nvPr/>
          </p:nvSpPr>
          <p:spPr>
            <a:xfrm rot="5400000">
              <a:off x="4840825" y="6000"/>
              <a:ext cx="4298700" cy="4286700"/>
            </a:xfrm>
            <a:prstGeom prst="diagStripe">
              <a:avLst>
                <a:gd name="adj" fmla="val 0"/>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8"/>
            <p:cNvSpPr/>
            <p:nvPr/>
          </p:nvSpPr>
          <p:spPr>
            <a:xfrm rot="-5400000">
              <a:off x="5618399" y="1236641"/>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8"/>
            <p:cNvSpPr/>
            <p:nvPr/>
          </p:nvSpPr>
          <p:spPr>
            <a:xfrm flipH="1">
              <a:off x="5849857" y="144407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8"/>
            <p:cNvSpPr/>
            <p:nvPr/>
          </p:nvSpPr>
          <p:spPr>
            <a:xfrm rot="-5400000">
              <a:off x="5987081" y="246974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8"/>
            <p:cNvSpPr/>
            <p:nvPr/>
          </p:nvSpPr>
          <p:spPr>
            <a:xfrm flipH="1">
              <a:off x="6222115" y="2677179"/>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8"/>
            <p:cNvSpPr/>
            <p:nvPr/>
          </p:nvSpPr>
          <p:spPr>
            <a:xfrm rot="-5400000">
              <a:off x="6675341" y="1862244"/>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8"/>
            <p:cNvSpPr/>
            <p:nvPr/>
          </p:nvSpPr>
          <p:spPr>
            <a:xfrm flipH="1">
              <a:off x="6908099" y="2069680"/>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8"/>
            <p:cNvSpPr/>
            <p:nvPr/>
          </p:nvSpPr>
          <p:spPr>
            <a:xfrm rot="-5400000">
              <a:off x="6861141" y="247808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8"/>
            <p:cNvSpPr/>
            <p:nvPr/>
          </p:nvSpPr>
          <p:spPr>
            <a:xfrm flipH="1">
              <a:off x="7965266" y="2693191"/>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8"/>
            <p:cNvSpPr/>
            <p:nvPr/>
          </p:nvSpPr>
          <p:spPr>
            <a:xfrm flipH="1">
              <a:off x="8145082" y="330903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8"/>
            <p:cNvSpPr/>
            <p:nvPr/>
          </p:nvSpPr>
          <p:spPr>
            <a:xfrm rot="-5400000">
              <a:off x="7047599" y="309534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8"/>
            <p:cNvSpPr/>
            <p:nvPr/>
          </p:nvSpPr>
          <p:spPr>
            <a:xfrm flipH="1">
              <a:off x="7276649" y="3302781"/>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8"/>
            <p:cNvSpPr/>
            <p:nvPr/>
          </p:nvSpPr>
          <p:spPr>
            <a:xfrm rot="-5400000">
              <a:off x="7227414" y="3711189"/>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8"/>
            <p:cNvSpPr/>
            <p:nvPr/>
          </p:nvSpPr>
          <p:spPr>
            <a:xfrm flipH="1">
              <a:off x="7462448" y="391862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8"/>
            <p:cNvSpPr/>
            <p:nvPr/>
          </p:nvSpPr>
          <p:spPr>
            <a:xfrm rot="-5400000">
              <a:off x="8102491" y="371885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8"/>
            <p:cNvSpPr/>
            <p:nvPr/>
          </p:nvSpPr>
          <p:spPr>
            <a:xfrm flipH="1">
              <a:off x="8334533" y="3926292"/>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8"/>
            <p:cNvSpPr/>
            <p:nvPr/>
          </p:nvSpPr>
          <p:spPr>
            <a:xfrm rot="-5400000">
              <a:off x="8288290" y="433470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9" name="Google Shape;89;p8"/>
          <p:cNvSpPr txBox="1">
            <a:spLocks noGrp="1"/>
          </p:cNvSpPr>
          <p:nvPr>
            <p:ph type="title"/>
          </p:nvPr>
        </p:nvSpPr>
        <p:spPr>
          <a:xfrm>
            <a:off x="823850" y="866775"/>
            <a:ext cx="4587000" cy="3521100"/>
          </a:xfrm>
          <a:prstGeom prst="rect">
            <a:avLst/>
          </a:prstGeom>
        </p:spPr>
        <p:txBody>
          <a:bodyPr spcFirstLastPara="1" wrap="square" lIns="91425" tIns="91425" rIns="91425" bIns="91425" anchor="ctr"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90" name="Google Shape;90;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91"/>
        <p:cNvGrpSpPr/>
        <p:nvPr/>
      </p:nvGrpSpPr>
      <p:grpSpPr>
        <a:xfrm>
          <a:off x="0" y="0"/>
          <a:ext cx="0" cy="0"/>
          <a:chOff x="0" y="0"/>
          <a:chExt cx="0" cy="0"/>
        </a:xfrm>
      </p:grpSpPr>
      <p:grpSp>
        <p:nvGrpSpPr>
          <p:cNvPr id="92" name="Google Shape;92;p9"/>
          <p:cNvGrpSpPr/>
          <p:nvPr/>
        </p:nvGrpSpPr>
        <p:grpSpPr>
          <a:xfrm>
            <a:off x="0" y="381001"/>
            <a:ext cx="1037850" cy="1016287"/>
            <a:chOff x="0" y="381001"/>
            <a:chExt cx="1037850" cy="1016287"/>
          </a:xfrm>
        </p:grpSpPr>
        <p:sp>
          <p:nvSpPr>
            <p:cNvPr id="93" name="Google Shape;93;p9"/>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9"/>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5" name="Google Shape;95;p9"/>
          <p:cNvSpPr txBox="1">
            <a:spLocks noGrp="1"/>
          </p:cNvSpPr>
          <p:nvPr>
            <p:ph type="title"/>
          </p:nvPr>
        </p:nvSpPr>
        <p:spPr>
          <a:xfrm>
            <a:off x="1297500" y="1658325"/>
            <a:ext cx="3036300" cy="1751700"/>
          </a:xfrm>
          <a:prstGeom prst="rect">
            <a:avLst/>
          </a:prstGeom>
        </p:spPr>
        <p:txBody>
          <a:bodyPr spcFirstLastPara="1" wrap="square" lIns="91425" tIns="91425" rIns="91425" bIns="91425" anchor="t"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96" name="Google Shape;96;p9"/>
          <p:cNvSpPr txBox="1">
            <a:spLocks noGrp="1"/>
          </p:cNvSpPr>
          <p:nvPr>
            <p:ph type="subTitle" idx="1"/>
          </p:nvPr>
        </p:nvSpPr>
        <p:spPr>
          <a:xfrm>
            <a:off x="1297500" y="3538000"/>
            <a:ext cx="3036300" cy="5061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a:endParaRPr/>
          </a:p>
        </p:txBody>
      </p:sp>
      <p:sp>
        <p:nvSpPr>
          <p:cNvPr id="97" name="Google Shape;97;p9"/>
          <p:cNvSpPr txBox="1">
            <a:spLocks noGrp="1"/>
          </p:cNvSpPr>
          <p:nvPr>
            <p:ph type="body" idx="2"/>
          </p:nvPr>
        </p:nvSpPr>
        <p:spPr>
          <a:xfrm>
            <a:off x="4648200" y="1696600"/>
            <a:ext cx="3676800" cy="23475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98" name="Google Shape;98;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99"/>
        <p:cNvGrpSpPr/>
        <p:nvPr/>
      </p:nvGrpSpPr>
      <p:grpSpPr>
        <a:xfrm>
          <a:off x="0" y="0"/>
          <a:ext cx="0" cy="0"/>
          <a:chOff x="0" y="0"/>
          <a:chExt cx="0" cy="0"/>
        </a:xfrm>
      </p:grpSpPr>
      <p:grpSp>
        <p:nvGrpSpPr>
          <p:cNvPr id="100" name="Google Shape;100;p10"/>
          <p:cNvGrpSpPr/>
          <p:nvPr/>
        </p:nvGrpSpPr>
        <p:grpSpPr>
          <a:xfrm>
            <a:off x="0" y="4128572"/>
            <a:ext cx="698925" cy="684657"/>
            <a:chOff x="0" y="3785672"/>
            <a:chExt cx="698925" cy="684657"/>
          </a:xfrm>
        </p:grpSpPr>
        <p:sp>
          <p:nvSpPr>
            <p:cNvPr id="101" name="Google Shape;101;p10"/>
            <p:cNvSpPr/>
            <p:nvPr/>
          </p:nvSpPr>
          <p:spPr>
            <a:xfrm rot="-5400000">
              <a:off x="0" y="3785672"/>
              <a:ext cx="544800" cy="544800"/>
            </a:xfrm>
            <a:prstGeom prst="diagStripe">
              <a:avLst>
                <a:gd name="adj" fmla="val 50000"/>
              </a:avLst>
            </a:prstGeom>
            <a:solidFill>
              <a:schemeClr val="lt1">
                <a:alpha val="96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0"/>
            <p:cNvSpPr/>
            <p:nvPr/>
          </p:nvSpPr>
          <p:spPr>
            <a:xfrm flipH="1">
              <a:off x="154125" y="3925529"/>
              <a:ext cx="544800" cy="544800"/>
            </a:xfrm>
            <a:prstGeom prst="diagStripe">
              <a:avLst>
                <a:gd name="adj" fmla="val 50000"/>
              </a:avLst>
            </a:prstGeom>
            <a:solidFill>
              <a:schemeClr val="lt1">
                <a:alpha val="96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 name="Google Shape;103;p10"/>
          <p:cNvSpPr txBox="1">
            <a:spLocks noGrp="1"/>
          </p:cNvSpPr>
          <p:nvPr>
            <p:ph type="body" idx="1"/>
          </p:nvPr>
        </p:nvSpPr>
        <p:spPr>
          <a:xfrm>
            <a:off x="812725" y="4305375"/>
            <a:ext cx="6936000" cy="523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300"/>
              <a:buNone/>
              <a:defRPr/>
            </a:lvl1pPr>
          </a:lstStyle>
          <a:p>
            <a:endParaRPr/>
          </a:p>
        </p:txBody>
      </p:sp>
      <p:sp>
        <p:nvSpPr>
          <p:cNvPr id="104" name="Google Shape;104;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focus">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1pPr>
            <a:lvl2pPr lvl="1">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2pPr>
            <a:lvl3pPr lvl="2">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3pPr>
            <a:lvl4pPr lvl="3">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4pPr>
            <a:lvl5pPr lvl="4">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5pPr>
            <a:lvl6pPr lvl="5">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6pPr>
            <a:lvl7pPr lvl="6">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7pPr>
            <a:lvl8pPr lvl="7">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8pPr>
            <a:lvl9pPr lvl="8">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11150">
              <a:lnSpc>
                <a:spcPct val="115000"/>
              </a:lnSpc>
              <a:spcBef>
                <a:spcPts val="0"/>
              </a:spcBef>
              <a:spcAft>
                <a:spcPts val="0"/>
              </a:spcAft>
              <a:buClr>
                <a:schemeClr val="lt1"/>
              </a:buClr>
              <a:buSzPts val="1300"/>
              <a:buFont typeface="Lato"/>
              <a:buChar char="●"/>
              <a:defRPr sz="1300">
                <a:solidFill>
                  <a:schemeClr val="lt1"/>
                </a:solidFill>
                <a:latin typeface="Lato"/>
                <a:ea typeface="Lato"/>
                <a:cs typeface="Lato"/>
                <a:sym typeface="Lato"/>
              </a:defRPr>
            </a:lvl1pPr>
            <a:lvl2pPr marL="914400" lvl="1" indent="-29845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2pPr>
            <a:lvl3pPr marL="1371600" lvl="2" indent="-29845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3pPr>
            <a:lvl4pPr marL="1828800" lvl="3" indent="-29845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4pPr>
            <a:lvl5pPr marL="2286000" lvl="4" indent="-29845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5pPr>
            <a:lvl6pPr marL="2743200" lvl="5" indent="-29845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6pPr>
            <a:lvl7pPr marL="3200400" lvl="6" indent="-29845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7pPr>
            <a:lvl8pPr marL="3657600" lvl="7" indent="-29845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8pPr>
            <a:lvl9pPr marL="4114800" lvl="8" indent="-29845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lt1"/>
                </a:solidFill>
                <a:latin typeface="Lato"/>
                <a:ea typeface="Lato"/>
                <a:cs typeface="Lato"/>
                <a:sym typeface="Lato"/>
              </a:defRPr>
            </a:lvl1pPr>
            <a:lvl2pPr lvl="1" algn="r">
              <a:buNone/>
              <a:defRPr sz="1000">
                <a:solidFill>
                  <a:schemeClr val="lt1"/>
                </a:solidFill>
                <a:latin typeface="Lato"/>
                <a:ea typeface="Lato"/>
                <a:cs typeface="Lato"/>
                <a:sym typeface="Lato"/>
              </a:defRPr>
            </a:lvl2pPr>
            <a:lvl3pPr lvl="2" algn="r">
              <a:buNone/>
              <a:defRPr sz="1000">
                <a:solidFill>
                  <a:schemeClr val="lt1"/>
                </a:solidFill>
                <a:latin typeface="Lato"/>
                <a:ea typeface="Lato"/>
                <a:cs typeface="Lato"/>
                <a:sym typeface="Lato"/>
              </a:defRPr>
            </a:lvl3pPr>
            <a:lvl4pPr lvl="3" algn="r">
              <a:buNone/>
              <a:defRPr sz="1000">
                <a:solidFill>
                  <a:schemeClr val="lt1"/>
                </a:solidFill>
                <a:latin typeface="Lato"/>
                <a:ea typeface="Lato"/>
                <a:cs typeface="Lato"/>
                <a:sym typeface="Lato"/>
              </a:defRPr>
            </a:lvl4pPr>
            <a:lvl5pPr lvl="4" algn="r">
              <a:buNone/>
              <a:defRPr sz="1000">
                <a:solidFill>
                  <a:schemeClr val="lt1"/>
                </a:solidFill>
                <a:latin typeface="Lato"/>
                <a:ea typeface="Lato"/>
                <a:cs typeface="Lato"/>
                <a:sym typeface="Lato"/>
              </a:defRPr>
            </a:lvl5pPr>
            <a:lvl6pPr lvl="5" algn="r">
              <a:buNone/>
              <a:defRPr sz="1000">
                <a:solidFill>
                  <a:schemeClr val="lt1"/>
                </a:solidFill>
                <a:latin typeface="Lato"/>
                <a:ea typeface="Lato"/>
                <a:cs typeface="Lato"/>
                <a:sym typeface="Lato"/>
              </a:defRPr>
            </a:lvl6pPr>
            <a:lvl7pPr lvl="6" algn="r">
              <a:buNone/>
              <a:defRPr sz="1000">
                <a:solidFill>
                  <a:schemeClr val="lt1"/>
                </a:solidFill>
                <a:latin typeface="Lato"/>
                <a:ea typeface="Lato"/>
                <a:cs typeface="Lato"/>
                <a:sym typeface="Lato"/>
              </a:defRPr>
            </a:lvl7pPr>
            <a:lvl8pPr lvl="7" algn="r">
              <a:buNone/>
              <a:defRPr sz="1000">
                <a:solidFill>
                  <a:schemeClr val="lt1"/>
                </a:solidFill>
                <a:latin typeface="Lato"/>
                <a:ea typeface="Lato"/>
                <a:cs typeface="Lato"/>
                <a:sym typeface="Lato"/>
              </a:defRPr>
            </a:lvl8pPr>
            <a:lvl9pPr lvl="8" algn="r">
              <a:buNone/>
              <a:defRPr sz="1000">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4.xml"/><Relationship Id="rId4" Type="http://schemas.openxmlformats.org/officeDocument/2006/relationships/hyperlink" Target="https://www.mooglelabs.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13"/>
          <p:cNvSpPr txBox="1">
            <a:spLocks noGrp="1"/>
          </p:cNvSpPr>
          <p:nvPr>
            <p:ph type="ctrTitle"/>
          </p:nvPr>
        </p:nvSpPr>
        <p:spPr>
          <a:xfrm>
            <a:off x="1690577" y="374590"/>
            <a:ext cx="6145619" cy="160284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b="1" dirty="0">
                <a:latin typeface="+mj-lt"/>
                <a:ea typeface="Calibri"/>
                <a:cs typeface="Calibri"/>
                <a:sym typeface="Calibri"/>
              </a:rPr>
              <a:t>DevOps:</a:t>
            </a:r>
            <a:br>
              <a:rPr lang="en" b="1" dirty="0">
                <a:latin typeface="+mj-lt"/>
                <a:ea typeface="Calibri"/>
                <a:cs typeface="Calibri"/>
                <a:sym typeface="Calibri"/>
              </a:rPr>
            </a:br>
            <a:r>
              <a:rPr lang="en" b="1" dirty="0">
                <a:latin typeface="+mj-lt"/>
                <a:ea typeface="Calibri"/>
                <a:cs typeface="Calibri"/>
                <a:sym typeface="Calibri"/>
              </a:rPr>
              <a:t>Age Of CI/CD </a:t>
            </a:r>
            <a:endParaRPr b="1" dirty="0">
              <a:latin typeface="+mj-lt"/>
            </a:endParaRPr>
          </a:p>
        </p:txBody>
      </p:sp>
      <p:sp>
        <p:nvSpPr>
          <p:cNvPr id="135" name="Google Shape;135;p13"/>
          <p:cNvSpPr txBox="1">
            <a:spLocks noGrp="1"/>
          </p:cNvSpPr>
          <p:nvPr>
            <p:ph type="subTitle" idx="1"/>
          </p:nvPr>
        </p:nvSpPr>
        <p:spPr>
          <a:xfrm>
            <a:off x="5283435" y="3820762"/>
            <a:ext cx="3811210" cy="1322738"/>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US" sz="2400" dirty="0">
                <a:latin typeface="+mj-lt"/>
                <a:ea typeface="Calibri"/>
                <a:cs typeface="Calibri"/>
                <a:sym typeface="Calibri"/>
              </a:rPr>
              <a:t> Gaurav Raturi</a:t>
            </a:r>
          </a:p>
          <a:p>
            <a:pPr marL="0" lvl="0" indent="0" algn="ctr" rtl="0">
              <a:spcBef>
                <a:spcPts val="0"/>
              </a:spcBef>
              <a:spcAft>
                <a:spcPts val="0"/>
              </a:spcAft>
              <a:buNone/>
            </a:pPr>
            <a:r>
              <a:rPr lang="en-US" sz="2400" dirty="0">
                <a:latin typeface="+mj-lt"/>
                <a:ea typeface="Calibri"/>
                <a:cs typeface="Calibri"/>
                <a:sym typeface="Calibri"/>
              </a:rPr>
              <a:t>        DevOps Engineer</a:t>
            </a:r>
          </a:p>
          <a:p>
            <a:pPr marL="0" lvl="0" indent="0" algn="ctr" rtl="0">
              <a:spcBef>
                <a:spcPts val="0"/>
              </a:spcBef>
              <a:spcAft>
                <a:spcPts val="0"/>
              </a:spcAft>
              <a:buNone/>
            </a:pPr>
            <a:r>
              <a:rPr lang="en-US" sz="2400" dirty="0" err="1">
                <a:latin typeface="+mj-lt"/>
                <a:ea typeface="Calibri"/>
                <a:cs typeface="Calibri"/>
                <a:sym typeface="Calibri"/>
              </a:rPr>
              <a:t>MoogleLabs</a:t>
            </a:r>
            <a:endParaRPr sz="2400" dirty="0">
              <a:latin typeface="+mj-lt"/>
              <a:ea typeface="Calibri"/>
              <a:cs typeface="Calibri"/>
              <a:sym typeface="Calibri"/>
            </a:endParaRPr>
          </a:p>
        </p:txBody>
      </p:sp>
      <p:pic>
        <p:nvPicPr>
          <p:cNvPr id="3" name="Picture 2">
            <a:extLst>
              <a:ext uri="{FF2B5EF4-FFF2-40B4-BE49-F238E27FC236}">
                <a16:creationId xmlns:a16="http://schemas.microsoft.com/office/drawing/2014/main" id="{6D78AA09-FEA6-167D-272F-A1C819C57E58}"/>
              </a:ext>
            </a:extLst>
          </p:cNvPr>
          <p:cNvPicPr>
            <a:picLocks noChangeAspect="1"/>
          </p:cNvPicPr>
          <p:nvPr/>
        </p:nvPicPr>
        <p:blipFill>
          <a:blip r:embed="rId3"/>
          <a:stretch>
            <a:fillRect/>
          </a:stretch>
        </p:blipFill>
        <p:spPr>
          <a:xfrm>
            <a:off x="7189040" y="116775"/>
            <a:ext cx="1800225" cy="609600"/>
          </a:xfrm>
          <a:prstGeom prst="rect">
            <a:avLst/>
          </a:prstGeom>
        </p:spPr>
      </p:pic>
      <p:pic>
        <p:nvPicPr>
          <p:cNvPr id="4" name="Picture 3">
            <a:extLst>
              <a:ext uri="{FF2B5EF4-FFF2-40B4-BE49-F238E27FC236}">
                <a16:creationId xmlns:a16="http://schemas.microsoft.com/office/drawing/2014/main" id="{50C99961-09EA-EA79-50B0-8EF3A4A0A737}"/>
              </a:ext>
            </a:extLst>
          </p:cNvPr>
          <p:cNvPicPr>
            <a:picLocks noChangeAspect="1"/>
          </p:cNvPicPr>
          <p:nvPr/>
        </p:nvPicPr>
        <p:blipFill rotWithShape="1">
          <a:blip r:embed="rId4"/>
          <a:srcRect l="11318" r="11772"/>
          <a:stretch/>
        </p:blipFill>
        <p:spPr>
          <a:xfrm>
            <a:off x="2966480" y="1959892"/>
            <a:ext cx="3912781" cy="175534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2124DB-0B12-C27C-17EF-E7BBA6920794}"/>
              </a:ext>
            </a:extLst>
          </p:cNvPr>
          <p:cNvSpPr>
            <a:spLocks noGrp="1"/>
          </p:cNvSpPr>
          <p:nvPr>
            <p:ph type="title"/>
          </p:nvPr>
        </p:nvSpPr>
        <p:spPr>
          <a:xfrm>
            <a:off x="1052623" y="639874"/>
            <a:ext cx="7166180" cy="609600"/>
          </a:xfrm>
        </p:spPr>
        <p:txBody>
          <a:bodyPr>
            <a:normAutofit/>
          </a:bodyPr>
          <a:lstStyle/>
          <a:p>
            <a:pPr algn="ctr"/>
            <a:r>
              <a:rPr lang="en-US" b="1" dirty="0">
                <a:latin typeface="+mj-lt"/>
                <a:cs typeface="Calibri" panose="020F0502020204030204" pitchFamily="34" charset="0"/>
              </a:rPr>
              <a:t>The Business impact &amp; benefits of CI/CD</a:t>
            </a:r>
            <a:endParaRPr lang="en-IN" b="1" dirty="0">
              <a:latin typeface="+mj-lt"/>
              <a:cs typeface="Calibri" panose="020F0502020204030204" pitchFamily="34" charset="0"/>
            </a:endParaRPr>
          </a:p>
        </p:txBody>
      </p:sp>
      <p:sp>
        <p:nvSpPr>
          <p:cNvPr id="3" name="Text Placeholder 2">
            <a:extLst>
              <a:ext uri="{FF2B5EF4-FFF2-40B4-BE49-F238E27FC236}">
                <a16:creationId xmlns:a16="http://schemas.microsoft.com/office/drawing/2014/main" id="{4EEEBAB3-C9B5-0F07-6774-4EEEF6F77273}"/>
              </a:ext>
            </a:extLst>
          </p:cNvPr>
          <p:cNvSpPr>
            <a:spLocks noGrp="1"/>
          </p:cNvSpPr>
          <p:nvPr>
            <p:ph type="body" idx="1"/>
          </p:nvPr>
        </p:nvSpPr>
        <p:spPr>
          <a:xfrm>
            <a:off x="1031362" y="1371599"/>
            <a:ext cx="7868092" cy="3452765"/>
          </a:xfrm>
        </p:spPr>
        <p:txBody>
          <a:bodyPr>
            <a:normAutofit/>
          </a:bodyPr>
          <a:lstStyle/>
          <a:p>
            <a:pPr marL="146050" indent="0" algn="just">
              <a:buNone/>
            </a:pPr>
            <a:r>
              <a:rPr lang="en-US" sz="1400" b="1" dirty="0">
                <a:latin typeface="+mn-lt"/>
                <a:cs typeface="Calibri" panose="020F0502020204030204" pitchFamily="34" charset="0"/>
              </a:rPr>
              <a:t>Bring Products to Market Faster</a:t>
            </a:r>
          </a:p>
          <a:p>
            <a:pPr marL="146050" indent="0" algn="just">
              <a:buNone/>
            </a:pPr>
            <a:r>
              <a:rPr lang="en-US" sz="1400" dirty="0">
                <a:latin typeface="+mn-lt"/>
                <a:cs typeface="Calibri" panose="020F0502020204030204" pitchFamily="34" charset="0"/>
              </a:rPr>
              <a:t>Organizations that have effectively implemented CI/CD can bring new products and features to market faster and immediately start generating revenue from the features they deploy rather than waiting for the entire app to be completed before they can launch.</a:t>
            </a:r>
          </a:p>
          <a:p>
            <a:pPr marL="146050" indent="0" algn="just">
              <a:buNone/>
            </a:pPr>
            <a:r>
              <a:rPr lang="en-US" sz="1400" dirty="0">
                <a:latin typeface="+mn-lt"/>
                <a:cs typeface="Calibri" panose="020F0502020204030204" pitchFamily="34" charset="0"/>
              </a:rPr>
              <a:t>Instead, teams already know the code is in good shape because they’ve automated testing, and continuous delivery means code is automatically deployed if it meets predefined criteria.</a:t>
            </a:r>
          </a:p>
          <a:p>
            <a:pPr marL="146050" indent="0" algn="just">
              <a:buNone/>
            </a:pPr>
            <a:endParaRPr lang="en-US" sz="1400" dirty="0">
              <a:latin typeface="+mn-lt"/>
              <a:cs typeface="Calibri" panose="020F0502020204030204" pitchFamily="34" charset="0"/>
            </a:endParaRPr>
          </a:p>
          <a:p>
            <a:pPr marL="146050" indent="0" algn="just">
              <a:buNone/>
            </a:pPr>
            <a:r>
              <a:rPr lang="en-US" sz="1400" b="1" dirty="0">
                <a:latin typeface="+mn-lt"/>
                <a:cs typeface="Calibri" panose="020F0502020204030204" pitchFamily="34" charset="0"/>
              </a:rPr>
              <a:t>Allows Developers to Deliver Products Consumers Want Now</a:t>
            </a:r>
          </a:p>
          <a:p>
            <a:pPr marL="146050" indent="0" algn="just">
              <a:buNone/>
            </a:pPr>
            <a:r>
              <a:rPr lang="en-US" sz="1400" dirty="0">
                <a:latin typeface="+mn-lt"/>
                <a:cs typeface="Calibri" panose="020F0502020204030204" pitchFamily="34" charset="0"/>
              </a:rPr>
              <a:t>Over the last couple of years, customer-centricity has been a core focus for businesses.</a:t>
            </a:r>
          </a:p>
          <a:p>
            <a:pPr marL="146050" indent="0" algn="just">
              <a:buNone/>
            </a:pPr>
            <a:endParaRPr lang="en-US" sz="1400" dirty="0">
              <a:latin typeface="+mn-lt"/>
              <a:cs typeface="Calibri" panose="020F0502020204030204" pitchFamily="34" charset="0"/>
            </a:endParaRPr>
          </a:p>
          <a:p>
            <a:pPr marL="146050" indent="0" algn="just">
              <a:buNone/>
            </a:pPr>
            <a:r>
              <a:rPr lang="en-US" sz="1400" b="1" dirty="0">
                <a:latin typeface="+mn-lt"/>
                <a:cs typeface="Calibri" panose="020F0502020204030204" pitchFamily="34" charset="0"/>
              </a:rPr>
              <a:t>CI/CD enables organizations to respond to consumer needs as they evolve</a:t>
            </a:r>
          </a:p>
          <a:p>
            <a:pPr marL="146050" indent="0" algn="just">
              <a:buNone/>
            </a:pPr>
            <a:r>
              <a:rPr lang="en-US" sz="1400" dirty="0">
                <a:latin typeface="+mn-lt"/>
                <a:cs typeface="Calibri" panose="020F0502020204030204" pitchFamily="34" charset="0"/>
              </a:rPr>
              <a:t>Teams have the flexibility to update applications and build and deploy new ones in response to emerging trends, new markets, and evolving expectations. </a:t>
            </a:r>
          </a:p>
        </p:txBody>
      </p:sp>
      <p:pic>
        <p:nvPicPr>
          <p:cNvPr id="5" name="Picture 4">
            <a:extLst>
              <a:ext uri="{FF2B5EF4-FFF2-40B4-BE49-F238E27FC236}">
                <a16:creationId xmlns:a16="http://schemas.microsoft.com/office/drawing/2014/main" id="{4D8D84A9-6BE1-D434-C877-AFA635389949}"/>
              </a:ext>
            </a:extLst>
          </p:cNvPr>
          <p:cNvPicPr>
            <a:picLocks noChangeAspect="1"/>
          </p:cNvPicPr>
          <p:nvPr/>
        </p:nvPicPr>
        <p:blipFill>
          <a:blip r:embed="rId2"/>
          <a:stretch>
            <a:fillRect/>
          </a:stretch>
        </p:blipFill>
        <p:spPr>
          <a:xfrm>
            <a:off x="7163021" y="111350"/>
            <a:ext cx="1800225" cy="609600"/>
          </a:xfrm>
          <a:prstGeom prst="rect">
            <a:avLst/>
          </a:prstGeom>
        </p:spPr>
      </p:pic>
    </p:spTree>
    <p:extLst>
      <p:ext uri="{BB962C8B-B14F-4D97-AF65-F5344CB8AC3E}">
        <p14:creationId xmlns:p14="http://schemas.microsoft.com/office/powerpoint/2010/main" val="12896785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2124DB-0B12-C27C-17EF-E7BBA6920794}"/>
              </a:ext>
            </a:extLst>
          </p:cNvPr>
          <p:cNvSpPr>
            <a:spLocks noGrp="1"/>
          </p:cNvSpPr>
          <p:nvPr>
            <p:ph type="title"/>
          </p:nvPr>
        </p:nvSpPr>
        <p:spPr>
          <a:xfrm>
            <a:off x="1217591" y="720950"/>
            <a:ext cx="7591319" cy="609600"/>
          </a:xfrm>
        </p:spPr>
        <p:txBody>
          <a:bodyPr>
            <a:normAutofit/>
          </a:bodyPr>
          <a:lstStyle/>
          <a:p>
            <a:pPr algn="ctr"/>
            <a:r>
              <a:rPr lang="en-US" b="1" dirty="0">
                <a:latin typeface="+mj-lt"/>
                <a:cs typeface="Calibri" panose="020F0502020204030204" pitchFamily="34" charset="0"/>
              </a:rPr>
              <a:t>The Business impact &amp; benefits of CI/CD (Cont.)</a:t>
            </a:r>
            <a:endParaRPr lang="en-IN" b="1" dirty="0">
              <a:latin typeface="+mj-lt"/>
              <a:cs typeface="Calibri" panose="020F0502020204030204" pitchFamily="34" charset="0"/>
            </a:endParaRPr>
          </a:p>
        </p:txBody>
      </p:sp>
      <p:sp>
        <p:nvSpPr>
          <p:cNvPr id="3" name="Text Placeholder 2">
            <a:extLst>
              <a:ext uri="{FF2B5EF4-FFF2-40B4-BE49-F238E27FC236}">
                <a16:creationId xmlns:a16="http://schemas.microsoft.com/office/drawing/2014/main" id="{4EEEBAB3-C9B5-0F07-6774-4EEEF6F77273}"/>
              </a:ext>
            </a:extLst>
          </p:cNvPr>
          <p:cNvSpPr>
            <a:spLocks noGrp="1"/>
          </p:cNvSpPr>
          <p:nvPr>
            <p:ph type="body" idx="1"/>
          </p:nvPr>
        </p:nvSpPr>
        <p:spPr>
          <a:xfrm>
            <a:off x="1063256" y="1512773"/>
            <a:ext cx="7899990" cy="3519377"/>
          </a:xfrm>
        </p:spPr>
        <p:txBody>
          <a:bodyPr>
            <a:normAutofit lnSpcReduction="10000"/>
          </a:bodyPr>
          <a:lstStyle/>
          <a:p>
            <a:pPr marL="146050" indent="0" algn="just">
              <a:buNone/>
            </a:pPr>
            <a:r>
              <a:rPr lang="en-US" sz="1400" b="1" dirty="0">
                <a:latin typeface="+mn-lt"/>
                <a:cs typeface="Calibri" panose="020F0502020204030204" pitchFamily="34" charset="0"/>
              </a:rPr>
              <a:t>CI/CD plays a crucial role in shortening time to value</a:t>
            </a:r>
          </a:p>
          <a:p>
            <a:pPr marL="146050" indent="0" algn="just">
              <a:buNone/>
            </a:pPr>
            <a:r>
              <a:rPr lang="en-US" sz="1400" dirty="0">
                <a:latin typeface="+mn-lt"/>
                <a:cs typeface="Calibri" panose="020F0502020204030204" pitchFamily="34" charset="0"/>
              </a:rPr>
              <a:t>Developers allow to experiment with new technologies and try out new ideas. Teams can test different features with real users in parallel and use their findings to ensure.</a:t>
            </a:r>
          </a:p>
          <a:p>
            <a:pPr marL="146050" indent="0" algn="just">
              <a:buNone/>
            </a:pPr>
            <a:endParaRPr lang="en-US" sz="1400" dirty="0">
              <a:latin typeface="+mn-lt"/>
              <a:cs typeface="Calibri" panose="020F0502020204030204" pitchFamily="34" charset="0"/>
            </a:endParaRPr>
          </a:p>
          <a:p>
            <a:pPr marL="146050" indent="0" algn="just">
              <a:buNone/>
            </a:pPr>
            <a:r>
              <a:rPr lang="en-US" sz="1400" b="1" dirty="0">
                <a:latin typeface="+mn-lt"/>
                <a:cs typeface="Calibri" panose="020F0502020204030204" pitchFamily="34" charset="0"/>
              </a:rPr>
              <a:t>CI/CD supports customer outcomes from a technical standpoint</a:t>
            </a:r>
          </a:p>
          <a:p>
            <a:pPr marL="146050" indent="0" algn="just">
              <a:buNone/>
            </a:pPr>
            <a:r>
              <a:rPr lang="en-US" sz="1400" dirty="0">
                <a:latin typeface="+mn-lt"/>
                <a:cs typeface="Calibri" panose="020F0502020204030204" pitchFamily="34" charset="0"/>
              </a:rPr>
              <a:t>When a product goes to market, organizations typically monitor and record user activity and collect feedback from consumers. This allows them to make sure that software bugs and usability issues don’t go undetected and cause lasting damage to the product’s (or the company’s) reputation.</a:t>
            </a:r>
          </a:p>
          <a:p>
            <a:pPr marL="146050" indent="0" algn="just">
              <a:buNone/>
            </a:pPr>
            <a:endParaRPr lang="en-US" sz="1400" dirty="0">
              <a:latin typeface="+mn-lt"/>
              <a:cs typeface="Calibri" panose="020F0502020204030204" pitchFamily="34" charset="0"/>
            </a:endParaRPr>
          </a:p>
          <a:p>
            <a:pPr marL="146050" indent="0" algn="just">
              <a:buNone/>
            </a:pPr>
            <a:r>
              <a:rPr lang="en-US" sz="1400" b="1" dirty="0">
                <a:latin typeface="+mn-lt"/>
                <a:cs typeface="Calibri" panose="020F0502020204030204" pitchFamily="34" charset="0"/>
              </a:rPr>
              <a:t>Boosts DevOps efficiency</a:t>
            </a:r>
          </a:p>
          <a:p>
            <a:pPr marL="146050" indent="0" algn="just">
              <a:buNone/>
            </a:pPr>
            <a:r>
              <a:rPr lang="en-US" sz="1400" dirty="0">
                <a:latin typeface="+mn-lt"/>
                <a:cs typeface="Calibri" panose="020F0502020204030204" pitchFamily="34" charset="0"/>
              </a:rPr>
              <a:t>With CI/CD, teams can implement a standardized delivery mechanism that automatically merge codes, run tests, and deploy changes to multiple production environments to ensure that code is always in a release-ready state.</a:t>
            </a:r>
          </a:p>
        </p:txBody>
      </p:sp>
      <p:pic>
        <p:nvPicPr>
          <p:cNvPr id="5" name="Picture 4">
            <a:extLst>
              <a:ext uri="{FF2B5EF4-FFF2-40B4-BE49-F238E27FC236}">
                <a16:creationId xmlns:a16="http://schemas.microsoft.com/office/drawing/2014/main" id="{4D8D84A9-6BE1-D434-C877-AFA635389949}"/>
              </a:ext>
            </a:extLst>
          </p:cNvPr>
          <p:cNvPicPr>
            <a:picLocks noChangeAspect="1"/>
          </p:cNvPicPr>
          <p:nvPr/>
        </p:nvPicPr>
        <p:blipFill>
          <a:blip r:embed="rId2"/>
          <a:stretch>
            <a:fillRect/>
          </a:stretch>
        </p:blipFill>
        <p:spPr>
          <a:xfrm>
            <a:off x="7163021" y="111350"/>
            <a:ext cx="1800225" cy="609600"/>
          </a:xfrm>
          <a:prstGeom prst="rect">
            <a:avLst/>
          </a:prstGeom>
        </p:spPr>
      </p:pic>
    </p:spTree>
    <p:extLst>
      <p:ext uri="{BB962C8B-B14F-4D97-AF65-F5344CB8AC3E}">
        <p14:creationId xmlns:p14="http://schemas.microsoft.com/office/powerpoint/2010/main" val="32047059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2124DB-0B12-C27C-17EF-E7BBA6920794}"/>
              </a:ext>
            </a:extLst>
          </p:cNvPr>
          <p:cNvSpPr>
            <a:spLocks noGrp="1"/>
          </p:cNvSpPr>
          <p:nvPr>
            <p:ph type="title"/>
          </p:nvPr>
        </p:nvSpPr>
        <p:spPr>
          <a:xfrm>
            <a:off x="1190848" y="606359"/>
            <a:ext cx="7315200" cy="609599"/>
          </a:xfrm>
        </p:spPr>
        <p:txBody>
          <a:bodyPr>
            <a:normAutofit/>
          </a:bodyPr>
          <a:lstStyle/>
          <a:p>
            <a:pPr algn="ctr"/>
            <a:r>
              <a:rPr lang="en-US" b="1" dirty="0">
                <a:latin typeface="+mj-lt"/>
                <a:cs typeface="Calibri" panose="020F0502020204030204" pitchFamily="34" charset="0"/>
              </a:rPr>
              <a:t>The Business impact &amp; benefits of CI/CD (Cont.)</a:t>
            </a:r>
            <a:endParaRPr lang="en-IN" b="1" dirty="0">
              <a:latin typeface="+mj-lt"/>
              <a:cs typeface="Calibri" panose="020F0502020204030204" pitchFamily="34" charset="0"/>
            </a:endParaRPr>
          </a:p>
        </p:txBody>
      </p:sp>
      <p:sp>
        <p:nvSpPr>
          <p:cNvPr id="3" name="Text Placeholder 2">
            <a:extLst>
              <a:ext uri="{FF2B5EF4-FFF2-40B4-BE49-F238E27FC236}">
                <a16:creationId xmlns:a16="http://schemas.microsoft.com/office/drawing/2014/main" id="{4EEEBAB3-C9B5-0F07-6774-4EEEF6F77273}"/>
              </a:ext>
            </a:extLst>
          </p:cNvPr>
          <p:cNvSpPr>
            <a:spLocks noGrp="1"/>
          </p:cNvSpPr>
          <p:nvPr>
            <p:ph type="body" idx="1"/>
          </p:nvPr>
        </p:nvSpPr>
        <p:spPr>
          <a:xfrm>
            <a:off x="988829" y="1149206"/>
            <a:ext cx="7899990" cy="3816203"/>
          </a:xfrm>
        </p:spPr>
        <p:txBody>
          <a:bodyPr>
            <a:noAutofit/>
          </a:bodyPr>
          <a:lstStyle/>
          <a:p>
            <a:pPr marL="146050" indent="0" algn="just">
              <a:buNone/>
            </a:pPr>
            <a:r>
              <a:rPr lang="en-US" sz="1400" b="1" dirty="0">
                <a:latin typeface="+mn-lt"/>
                <a:cs typeface="Calibri" panose="020F0502020204030204" pitchFamily="34" charset="0"/>
              </a:rPr>
              <a:t>CI/CD Improves App Quality</a:t>
            </a:r>
          </a:p>
          <a:p>
            <a:pPr marL="146050" indent="0" algn="just">
              <a:buNone/>
            </a:pPr>
            <a:r>
              <a:rPr lang="en-US" sz="1400" dirty="0">
                <a:latin typeface="+mn-lt"/>
                <a:cs typeface="Calibri" panose="020F0502020204030204" pitchFamily="34" charset="0"/>
              </a:rPr>
              <a:t>One of the biggest concerns organizations have about implementing CI/CD is that they’re giving up quality in favor of speed. CI/CD means organizations don’t need to choose to prioritize quality over speed. </a:t>
            </a:r>
          </a:p>
          <a:p>
            <a:pPr marL="146050" indent="0" algn="just">
              <a:buNone/>
            </a:pPr>
            <a:r>
              <a:rPr lang="en-US" sz="1400" dirty="0">
                <a:latin typeface="+mn-lt"/>
                <a:cs typeface="Calibri" panose="020F0502020204030204" pitchFamily="34" charset="0"/>
              </a:rPr>
              <a:t>Instead, it offers the best of both worlds by enabling tight collaboration between developers and operations teams, which, in turn, means problems are identified and fixed faster and early in the development lifecycle.</a:t>
            </a:r>
          </a:p>
          <a:p>
            <a:pPr marL="146050" indent="0" algn="just">
              <a:buNone/>
            </a:pPr>
            <a:endParaRPr lang="en-US" sz="1400" dirty="0">
              <a:latin typeface="+mn-lt"/>
              <a:cs typeface="Calibri" panose="020F0502020204030204" pitchFamily="34" charset="0"/>
            </a:endParaRPr>
          </a:p>
          <a:p>
            <a:pPr marL="146050" indent="0" algn="just">
              <a:buNone/>
            </a:pPr>
            <a:r>
              <a:rPr lang="en-US" sz="1400" b="1" dirty="0">
                <a:latin typeface="+mn-lt"/>
                <a:cs typeface="Calibri" panose="020F0502020204030204" pitchFamily="34" charset="0"/>
              </a:rPr>
              <a:t>Supports Cloud-Based App Development</a:t>
            </a:r>
          </a:p>
          <a:p>
            <a:pPr marL="146050" indent="0" algn="just">
              <a:buNone/>
            </a:pPr>
            <a:r>
              <a:rPr lang="en-US" sz="1400" dirty="0">
                <a:latin typeface="+mn-lt"/>
                <a:cs typeface="Calibri" panose="020F0502020204030204" pitchFamily="34" charset="0"/>
              </a:rPr>
              <a:t>CI/CD enables benefits like scalability, elasticity, improved performance characteristic of cloud-native applications.</a:t>
            </a:r>
          </a:p>
          <a:p>
            <a:pPr marL="146050" indent="0" algn="just">
              <a:buNone/>
            </a:pPr>
            <a:endParaRPr lang="en-US" sz="1400" dirty="0">
              <a:latin typeface="+mn-lt"/>
              <a:cs typeface="Calibri" panose="020F0502020204030204" pitchFamily="34" charset="0"/>
            </a:endParaRPr>
          </a:p>
          <a:p>
            <a:pPr marL="146050" indent="0" algn="just">
              <a:buNone/>
            </a:pPr>
            <a:r>
              <a:rPr lang="en-US" sz="1400" b="1" dirty="0">
                <a:latin typeface="+mn-lt"/>
                <a:cs typeface="Calibri" panose="020F0502020204030204" pitchFamily="34" charset="0"/>
              </a:rPr>
              <a:t>Boost Profit</a:t>
            </a:r>
          </a:p>
          <a:p>
            <a:pPr marL="146050" indent="0" algn="just">
              <a:buNone/>
            </a:pPr>
            <a:r>
              <a:rPr lang="en-US" sz="1400" dirty="0">
                <a:latin typeface="+mn-lt"/>
                <a:cs typeface="Calibri" panose="020F0502020204030204" pitchFamily="34" charset="0"/>
              </a:rPr>
              <a:t>Teams spend less time on testing and bug fixes, meaning organizations spend less money on tasks that don’t provide any value to the business or its customers.</a:t>
            </a:r>
          </a:p>
        </p:txBody>
      </p:sp>
      <p:pic>
        <p:nvPicPr>
          <p:cNvPr id="5" name="Picture 4">
            <a:extLst>
              <a:ext uri="{FF2B5EF4-FFF2-40B4-BE49-F238E27FC236}">
                <a16:creationId xmlns:a16="http://schemas.microsoft.com/office/drawing/2014/main" id="{4D8D84A9-6BE1-D434-C877-AFA635389949}"/>
              </a:ext>
            </a:extLst>
          </p:cNvPr>
          <p:cNvPicPr>
            <a:picLocks noChangeAspect="1"/>
          </p:cNvPicPr>
          <p:nvPr/>
        </p:nvPicPr>
        <p:blipFill>
          <a:blip r:embed="rId2"/>
          <a:stretch>
            <a:fillRect/>
          </a:stretch>
        </p:blipFill>
        <p:spPr>
          <a:xfrm>
            <a:off x="7163021" y="111350"/>
            <a:ext cx="1800225" cy="609600"/>
          </a:xfrm>
          <a:prstGeom prst="rect">
            <a:avLst/>
          </a:prstGeom>
        </p:spPr>
      </p:pic>
    </p:spTree>
    <p:extLst>
      <p:ext uri="{BB962C8B-B14F-4D97-AF65-F5344CB8AC3E}">
        <p14:creationId xmlns:p14="http://schemas.microsoft.com/office/powerpoint/2010/main" val="25430988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2124DB-0B12-C27C-17EF-E7BBA6920794}"/>
              </a:ext>
            </a:extLst>
          </p:cNvPr>
          <p:cNvSpPr>
            <a:spLocks noGrp="1"/>
          </p:cNvSpPr>
          <p:nvPr>
            <p:ph type="title"/>
          </p:nvPr>
        </p:nvSpPr>
        <p:spPr>
          <a:xfrm>
            <a:off x="705731" y="404800"/>
            <a:ext cx="7357402" cy="609600"/>
          </a:xfrm>
        </p:spPr>
        <p:txBody>
          <a:bodyPr>
            <a:normAutofit/>
          </a:bodyPr>
          <a:lstStyle/>
          <a:p>
            <a:pPr algn="ctr"/>
            <a:r>
              <a:rPr lang="en-US" b="1" dirty="0">
                <a:latin typeface="+mj-lt"/>
                <a:cs typeface="Calibri" panose="020F0502020204030204" pitchFamily="34" charset="0"/>
              </a:rPr>
              <a:t>Other benefits of CI/CD to Business</a:t>
            </a:r>
            <a:endParaRPr lang="en-IN" b="1" dirty="0">
              <a:latin typeface="+mj-lt"/>
              <a:cs typeface="Calibri" panose="020F0502020204030204" pitchFamily="34" charset="0"/>
            </a:endParaRPr>
          </a:p>
        </p:txBody>
      </p:sp>
      <p:pic>
        <p:nvPicPr>
          <p:cNvPr id="5" name="Picture 4">
            <a:extLst>
              <a:ext uri="{FF2B5EF4-FFF2-40B4-BE49-F238E27FC236}">
                <a16:creationId xmlns:a16="http://schemas.microsoft.com/office/drawing/2014/main" id="{4D8D84A9-6BE1-D434-C877-AFA635389949}"/>
              </a:ext>
            </a:extLst>
          </p:cNvPr>
          <p:cNvPicPr>
            <a:picLocks noChangeAspect="1"/>
          </p:cNvPicPr>
          <p:nvPr/>
        </p:nvPicPr>
        <p:blipFill>
          <a:blip r:embed="rId2"/>
          <a:stretch>
            <a:fillRect/>
          </a:stretch>
        </p:blipFill>
        <p:spPr>
          <a:xfrm>
            <a:off x="7163021" y="111350"/>
            <a:ext cx="1800225" cy="609600"/>
          </a:xfrm>
          <a:prstGeom prst="rect">
            <a:avLst/>
          </a:prstGeom>
        </p:spPr>
      </p:pic>
      <p:grpSp>
        <p:nvGrpSpPr>
          <p:cNvPr id="17" name="Group 16">
            <a:extLst>
              <a:ext uri="{FF2B5EF4-FFF2-40B4-BE49-F238E27FC236}">
                <a16:creationId xmlns:a16="http://schemas.microsoft.com/office/drawing/2014/main" id="{DCC6D0DB-D0C7-45A4-6B5A-A203A6C35A49}"/>
              </a:ext>
            </a:extLst>
          </p:cNvPr>
          <p:cNvGrpSpPr/>
          <p:nvPr/>
        </p:nvGrpSpPr>
        <p:grpSpPr>
          <a:xfrm>
            <a:off x="1531416" y="1307850"/>
            <a:ext cx="6840944" cy="3325186"/>
            <a:chOff x="1297499" y="1307850"/>
            <a:chExt cx="6840944" cy="3325186"/>
          </a:xfrm>
        </p:grpSpPr>
        <p:pic>
          <p:nvPicPr>
            <p:cNvPr id="14" name="Picture 13">
              <a:extLst>
                <a:ext uri="{FF2B5EF4-FFF2-40B4-BE49-F238E27FC236}">
                  <a16:creationId xmlns:a16="http://schemas.microsoft.com/office/drawing/2014/main" id="{D9DB3339-1F91-A587-1724-FD5BE30C3179}"/>
                </a:ext>
              </a:extLst>
            </p:cNvPr>
            <p:cNvPicPr>
              <a:picLocks noChangeAspect="1"/>
            </p:cNvPicPr>
            <p:nvPr/>
          </p:nvPicPr>
          <p:blipFill rotWithShape="1">
            <a:blip r:embed="rId3"/>
            <a:srcRect t="10649"/>
            <a:stretch/>
          </p:blipFill>
          <p:spPr>
            <a:xfrm>
              <a:off x="1297499" y="4011020"/>
              <a:ext cx="6840944" cy="622016"/>
            </a:xfrm>
            <a:prstGeom prst="rect">
              <a:avLst/>
            </a:prstGeom>
          </p:spPr>
        </p:pic>
        <p:pic>
          <p:nvPicPr>
            <p:cNvPr id="15" name="Picture 14">
              <a:extLst>
                <a:ext uri="{FF2B5EF4-FFF2-40B4-BE49-F238E27FC236}">
                  <a16:creationId xmlns:a16="http://schemas.microsoft.com/office/drawing/2014/main" id="{A4C5E8B6-33FF-FFB0-1DEA-232ACB8ACB81}"/>
                </a:ext>
              </a:extLst>
            </p:cNvPr>
            <p:cNvPicPr>
              <a:picLocks noChangeAspect="1"/>
            </p:cNvPicPr>
            <p:nvPr/>
          </p:nvPicPr>
          <p:blipFill rotWithShape="1">
            <a:blip r:embed="rId4"/>
            <a:srcRect b="2395"/>
            <a:stretch/>
          </p:blipFill>
          <p:spPr>
            <a:xfrm>
              <a:off x="1297499" y="1307850"/>
              <a:ext cx="6840944" cy="2703171"/>
            </a:xfrm>
            <a:prstGeom prst="rect">
              <a:avLst/>
            </a:prstGeom>
          </p:spPr>
        </p:pic>
      </p:grpSp>
    </p:spTree>
    <p:extLst>
      <p:ext uri="{BB962C8B-B14F-4D97-AF65-F5344CB8AC3E}">
        <p14:creationId xmlns:p14="http://schemas.microsoft.com/office/powerpoint/2010/main" val="10300751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2124DB-0B12-C27C-17EF-E7BBA6920794}"/>
              </a:ext>
            </a:extLst>
          </p:cNvPr>
          <p:cNvSpPr>
            <a:spLocks noGrp="1"/>
          </p:cNvSpPr>
          <p:nvPr>
            <p:ph type="title"/>
          </p:nvPr>
        </p:nvSpPr>
        <p:spPr>
          <a:xfrm>
            <a:off x="1084522" y="621712"/>
            <a:ext cx="7538484" cy="609600"/>
          </a:xfrm>
        </p:spPr>
        <p:txBody>
          <a:bodyPr>
            <a:normAutofit/>
          </a:bodyPr>
          <a:lstStyle/>
          <a:p>
            <a:pPr algn="ctr"/>
            <a:r>
              <a:rPr lang="en-US" b="1" dirty="0">
                <a:latin typeface="+mj-lt"/>
                <a:cs typeface="Calibri" panose="020F0502020204030204" pitchFamily="34" charset="0"/>
              </a:rPr>
              <a:t>Other benefits of CI/CD to Business </a:t>
            </a:r>
            <a:r>
              <a:rPr lang="en-IN" b="1" dirty="0">
                <a:latin typeface="+mj-lt"/>
                <a:cs typeface="Calibri" panose="020F0502020204030204" pitchFamily="34" charset="0"/>
              </a:rPr>
              <a:t>(Cont.)</a:t>
            </a:r>
          </a:p>
        </p:txBody>
      </p:sp>
      <p:sp>
        <p:nvSpPr>
          <p:cNvPr id="3" name="Text Placeholder 2">
            <a:extLst>
              <a:ext uri="{FF2B5EF4-FFF2-40B4-BE49-F238E27FC236}">
                <a16:creationId xmlns:a16="http://schemas.microsoft.com/office/drawing/2014/main" id="{4EEEBAB3-C9B5-0F07-6774-4EEEF6F77273}"/>
              </a:ext>
            </a:extLst>
          </p:cNvPr>
          <p:cNvSpPr>
            <a:spLocks noGrp="1"/>
          </p:cNvSpPr>
          <p:nvPr>
            <p:ph type="body" idx="1"/>
          </p:nvPr>
        </p:nvSpPr>
        <p:spPr>
          <a:xfrm>
            <a:off x="1063256" y="1231312"/>
            <a:ext cx="7899990" cy="3519377"/>
          </a:xfrm>
        </p:spPr>
        <p:txBody>
          <a:bodyPr>
            <a:normAutofit lnSpcReduction="10000"/>
          </a:bodyPr>
          <a:lstStyle/>
          <a:p>
            <a:pPr marL="146050" indent="0" algn="just">
              <a:buNone/>
            </a:pPr>
            <a:r>
              <a:rPr lang="en-US" sz="1400" b="1" dirty="0">
                <a:latin typeface="+mn-lt"/>
                <a:cs typeface="Calibri" panose="020F0502020204030204" pitchFamily="34" charset="0"/>
              </a:rPr>
              <a:t>1) Efficient Software Delivery</a:t>
            </a:r>
          </a:p>
          <a:p>
            <a:pPr marL="146050" indent="0" algn="just">
              <a:buNone/>
            </a:pPr>
            <a:r>
              <a:rPr lang="en-US" sz="1400" dirty="0">
                <a:latin typeface="+mn-lt"/>
                <a:cs typeface="Calibri" panose="020F0502020204030204" pitchFamily="34" charset="0"/>
              </a:rPr>
              <a:t>With continuous delivery, your team can automatically build, test, and prepare code changes for release to production, enabling a more efficient and rapid software delivery.</a:t>
            </a:r>
          </a:p>
          <a:p>
            <a:pPr marL="146050" indent="0" algn="just">
              <a:buNone/>
            </a:pPr>
            <a:endParaRPr lang="en-US" sz="1400" dirty="0">
              <a:latin typeface="+mn-lt"/>
              <a:cs typeface="Calibri" panose="020F0502020204030204" pitchFamily="34" charset="0"/>
            </a:endParaRPr>
          </a:p>
          <a:p>
            <a:pPr marL="146050" indent="0" algn="just">
              <a:buNone/>
            </a:pPr>
            <a:r>
              <a:rPr lang="en-US" sz="1400" b="1" dirty="0">
                <a:latin typeface="+mn-lt"/>
                <a:cs typeface="Calibri" panose="020F0502020204030204" pitchFamily="34" charset="0"/>
              </a:rPr>
              <a:t>2) Improved Team Productivity</a:t>
            </a:r>
          </a:p>
          <a:p>
            <a:pPr marL="146050" indent="0" algn="just">
              <a:buNone/>
            </a:pPr>
            <a:r>
              <a:rPr lang="en-US" sz="1400" dirty="0">
                <a:latin typeface="+mn-lt"/>
                <a:cs typeface="Calibri" panose="020F0502020204030204" pitchFamily="34" charset="0"/>
              </a:rPr>
              <a:t>CI/CD practices improve your team’s productivity by freeing developers from manual tasks, reducing the number of errors and bugs deployed to customers.</a:t>
            </a:r>
          </a:p>
          <a:p>
            <a:pPr marL="146050" indent="0" algn="just">
              <a:buNone/>
            </a:pPr>
            <a:endParaRPr lang="en-US" sz="1400" dirty="0">
              <a:latin typeface="+mn-lt"/>
              <a:cs typeface="Calibri" panose="020F0502020204030204" pitchFamily="34" charset="0"/>
            </a:endParaRPr>
          </a:p>
          <a:p>
            <a:pPr marL="146050" indent="0" algn="just">
              <a:buNone/>
            </a:pPr>
            <a:r>
              <a:rPr lang="en-US" sz="1400" b="1" dirty="0">
                <a:latin typeface="+mn-lt"/>
                <a:cs typeface="Calibri" panose="020F0502020204030204" pitchFamily="34" charset="0"/>
              </a:rPr>
              <a:t>3) Identify and Fix Bugs Quicker</a:t>
            </a:r>
          </a:p>
          <a:p>
            <a:pPr marL="146050" indent="0" algn="just">
              <a:buNone/>
            </a:pPr>
            <a:r>
              <a:rPr lang="en-US" sz="1400" dirty="0">
                <a:latin typeface="+mn-lt"/>
                <a:cs typeface="Calibri" panose="020F0502020204030204" pitchFamily="34" charset="0"/>
              </a:rPr>
              <a:t>With CI/CD, your team can perform more frequent and comprehensive testing and quickly identify and address bugs earlier. </a:t>
            </a:r>
          </a:p>
          <a:p>
            <a:pPr marL="146050" indent="0" algn="just">
              <a:buNone/>
            </a:pPr>
            <a:endParaRPr lang="en-US" sz="1400" dirty="0">
              <a:latin typeface="+mn-lt"/>
              <a:cs typeface="Calibri" panose="020F0502020204030204" pitchFamily="34" charset="0"/>
            </a:endParaRPr>
          </a:p>
          <a:p>
            <a:pPr marL="146050" indent="0" algn="just">
              <a:buNone/>
            </a:pPr>
            <a:r>
              <a:rPr lang="en-US" sz="1400" b="1" dirty="0">
                <a:latin typeface="+mn-lt"/>
                <a:cs typeface="Calibri" panose="020F0502020204030204" pitchFamily="34" charset="0"/>
              </a:rPr>
              <a:t>4) Deliver Updates Faster</a:t>
            </a:r>
          </a:p>
          <a:p>
            <a:pPr marL="146050" indent="0" algn="just">
              <a:buNone/>
            </a:pPr>
            <a:r>
              <a:rPr lang="en-US" sz="1400" dirty="0">
                <a:latin typeface="+mn-lt"/>
                <a:cs typeface="Calibri" panose="020F0502020204030204" pitchFamily="34" charset="0"/>
              </a:rPr>
              <a:t>Continuous delivery enables faster and frequent delivery of updates to customers. </a:t>
            </a:r>
          </a:p>
          <a:p>
            <a:pPr marL="146050" indent="0">
              <a:buNone/>
            </a:pPr>
            <a:endParaRPr lang="en-US" sz="800" dirty="0">
              <a:latin typeface="+mn-lt"/>
              <a:cs typeface="Calibri" panose="020F0502020204030204" pitchFamily="34" charset="0"/>
            </a:endParaRPr>
          </a:p>
        </p:txBody>
      </p:sp>
      <p:pic>
        <p:nvPicPr>
          <p:cNvPr id="5" name="Picture 4">
            <a:extLst>
              <a:ext uri="{FF2B5EF4-FFF2-40B4-BE49-F238E27FC236}">
                <a16:creationId xmlns:a16="http://schemas.microsoft.com/office/drawing/2014/main" id="{4D8D84A9-6BE1-D434-C877-AFA635389949}"/>
              </a:ext>
            </a:extLst>
          </p:cNvPr>
          <p:cNvPicPr>
            <a:picLocks noChangeAspect="1"/>
          </p:cNvPicPr>
          <p:nvPr/>
        </p:nvPicPr>
        <p:blipFill>
          <a:blip r:embed="rId2"/>
          <a:stretch>
            <a:fillRect/>
          </a:stretch>
        </p:blipFill>
        <p:spPr>
          <a:xfrm>
            <a:off x="7163021" y="111350"/>
            <a:ext cx="1800225" cy="609600"/>
          </a:xfrm>
          <a:prstGeom prst="rect">
            <a:avLst/>
          </a:prstGeom>
        </p:spPr>
      </p:pic>
    </p:spTree>
    <p:extLst>
      <p:ext uri="{BB962C8B-B14F-4D97-AF65-F5344CB8AC3E}">
        <p14:creationId xmlns:p14="http://schemas.microsoft.com/office/powerpoint/2010/main" val="11035849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2124DB-0B12-C27C-17EF-E7BBA6920794}"/>
              </a:ext>
            </a:extLst>
          </p:cNvPr>
          <p:cNvSpPr>
            <a:spLocks noGrp="1"/>
          </p:cNvSpPr>
          <p:nvPr>
            <p:ph type="title"/>
          </p:nvPr>
        </p:nvSpPr>
        <p:spPr>
          <a:xfrm>
            <a:off x="1143164" y="640466"/>
            <a:ext cx="7591319" cy="609600"/>
          </a:xfrm>
        </p:spPr>
        <p:txBody>
          <a:bodyPr>
            <a:normAutofit/>
          </a:bodyPr>
          <a:lstStyle/>
          <a:p>
            <a:pPr algn="ctr"/>
            <a:r>
              <a:rPr lang="en-US" b="1" dirty="0">
                <a:latin typeface="+mj-lt"/>
                <a:cs typeface="Calibri" panose="020F0502020204030204" pitchFamily="34" charset="0"/>
              </a:rPr>
              <a:t>Other benefits of CI/CD to Business </a:t>
            </a:r>
            <a:r>
              <a:rPr lang="en-IN" b="1" dirty="0">
                <a:latin typeface="+mj-lt"/>
                <a:cs typeface="Calibri" panose="020F0502020204030204" pitchFamily="34" charset="0"/>
              </a:rPr>
              <a:t>(Cont.)</a:t>
            </a:r>
          </a:p>
        </p:txBody>
      </p:sp>
      <p:sp>
        <p:nvSpPr>
          <p:cNvPr id="3" name="Text Placeholder 2">
            <a:extLst>
              <a:ext uri="{FF2B5EF4-FFF2-40B4-BE49-F238E27FC236}">
                <a16:creationId xmlns:a16="http://schemas.microsoft.com/office/drawing/2014/main" id="{4EEEBAB3-C9B5-0F07-6774-4EEEF6F77273}"/>
              </a:ext>
            </a:extLst>
          </p:cNvPr>
          <p:cNvSpPr>
            <a:spLocks noGrp="1"/>
          </p:cNvSpPr>
          <p:nvPr>
            <p:ph type="body" idx="1"/>
          </p:nvPr>
        </p:nvSpPr>
        <p:spPr>
          <a:xfrm>
            <a:off x="988829" y="1169581"/>
            <a:ext cx="7899990" cy="3519377"/>
          </a:xfrm>
        </p:spPr>
        <p:txBody>
          <a:bodyPr>
            <a:normAutofit lnSpcReduction="10000"/>
          </a:bodyPr>
          <a:lstStyle/>
          <a:p>
            <a:pPr marL="146050" indent="0">
              <a:buNone/>
            </a:pPr>
            <a:endParaRPr lang="en-US" sz="1400" dirty="0">
              <a:latin typeface="+mn-lt"/>
              <a:cs typeface="Calibri" panose="020F0502020204030204" pitchFamily="34" charset="0"/>
            </a:endParaRPr>
          </a:p>
          <a:p>
            <a:pPr marL="146050" indent="0" algn="just">
              <a:buNone/>
            </a:pPr>
            <a:r>
              <a:rPr lang="en-US" sz="1400" b="1" dirty="0">
                <a:latin typeface="+mn-lt"/>
                <a:cs typeface="Calibri" panose="020F0502020204030204" pitchFamily="34" charset="0"/>
              </a:rPr>
              <a:t>5) Greater Collaboration</a:t>
            </a:r>
          </a:p>
          <a:p>
            <a:pPr marL="146050" indent="0" algn="just">
              <a:buNone/>
            </a:pPr>
            <a:r>
              <a:rPr lang="en-US" sz="1400" dirty="0">
                <a:latin typeface="+mn-lt"/>
                <a:cs typeface="Calibri" panose="020F0502020204030204" pitchFamily="34" charset="0"/>
              </a:rPr>
              <a:t>CI/CD promotes closer team communication by enabling development, operational, management, and QA teams to collaborate on technologies, practices, and priorities.</a:t>
            </a:r>
          </a:p>
          <a:p>
            <a:pPr marL="146050" indent="0" algn="just">
              <a:buNone/>
            </a:pPr>
            <a:endParaRPr lang="en-US" sz="1400" dirty="0">
              <a:latin typeface="+mn-lt"/>
              <a:cs typeface="Calibri" panose="020F0502020204030204" pitchFamily="34" charset="0"/>
            </a:endParaRPr>
          </a:p>
          <a:p>
            <a:pPr marL="146050" indent="0" algn="just">
              <a:buNone/>
            </a:pPr>
            <a:r>
              <a:rPr lang="en-US" sz="1400" b="1" dirty="0">
                <a:latin typeface="+mn-lt"/>
                <a:cs typeface="Calibri" panose="020F0502020204030204" pitchFamily="34" charset="0"/>
              </a:rPr>
              <a:t>6) Improved MTTR</a:t>
            </a:r>
          </a:p>
          <a:p>
            <a:pPr marL="146050" indent="0" algn="just">
              <a:buNone/>
            </a:pPr>
            <a:r>
              <a:rPr lang="en-US" sz="1400" dirty="0">
                <a:latin typeface="+mn-lt"/>
                <a:cs typeface="Calibri" panose="020F0502020204030204" pitchFamily="34" charset="0"/>
              </a:rPr>
              <a:t>Smaller code changes and quick fault isolation enabled by CI/CD practices reduce the Mean Time To Resolution (MTTR). CI/CD plays a vital role in keeping failures to a bare minimum and quickly recovering from any failures that do happen.</a:t>
            </a:r>
          </a:p>
          <a:p>
            <a:pPr marL="146050" indent="0" algn="just">
              <a:buNone/>
            </a:pPr>
            <a:endParaRPr lang="en-US" sz="1400" dirty="0">
              <a:latin typeface="+mn-lt"/>
              <a:cs typeface="Calibri" panose="020F0502020204030204" pitchFamily="34" charset="0"/>
            </a:endParaRPr>
          </a:p>
          <a:p>
            <a:pPr marL="146050" indent="0" algn="just">
              <a:buNone/>
            </a:pPr>
            <a:r>
              <a:rPr lang="en-US" sz="1400" b="1" dirty="0">
                <a:latin typeface="+mn-lt"/>
                <a:cs typeface="Calibri" panose="020F0502020204030204" pitchFamily="34" charset="0"/>
              </a:rPr>
              <a:t>7) Reduced Costs</a:t>
            </a:r>
          </a:p>
          <a:p>
            <a:pPr marL="146050" indent="0" algn="just">
              <a:buNone/>
            </a:pPr>
            <a:r>
              <a:rPr lang="en-US" sz="1400" dirty="0">
                <a:latin typeface="+mn-lt"/>
                <a:cs typeface="Calibri" panose="020F0502020204030204" pitchFamily="34" charset="0"/>
              </a:rPr>
              <a:t>Automation in the CI/CD pipeline minimizes the number of errors that can occur in the many repetitive steps of CI and CD. It also frees up developers’ time that could be spent on product development as there won’t be many code changes to fix since the errors are identified quickly.</a:t>
            </a:r>
          </a:p>
          <a:p>
            <a:pPr marL="146050" indent="0">
              <a:buNone/>
            </a:pPr>
            <a:endParaRPr lang="en-US" sz="800" dirty="0">
              <a:latin typeface="+mn-lt"/>
              <a:cs typeface="Calibri" panose="020F0502020204030204" pitchFamily="34" charset="0"/>
            </a:endParaRPr>
          </a:p>
        </p:txBody>
      </p:sp>
      <p:pic>
        <p:nvPicPr>
          <p:cNvPr id="5" name="Picture 4">
            <a:extLst>
              <a:ext uri="{FF2B5EF4-FFF2-40B4-BE49-F238E27FC236}">
                <a16:creationId xmlns:a16="http://schemas.microsoft.com/office/drawing/2014/main" id="{4D8D84A9-6BE1-D434-C877-AFA635389949}"/>
              </a:ext>
            </a:extLst>
          </p:cNvPr>
          <p:cNvPicPr>
            <a:picLocks noChangeAspect="1"/>
          </p:cNvPicPr>
          <p:nvPr/>
        </p:nvPicPr>
        <p:blipFill>
          <a:blip r:embed="rId2"/>
          <a:stretch>
            <a:fillRect/>
          </a:stretch>
        </p:blipFill>
        <p:spPr>
          <a:xfrm>
            <a:off x="7163021" y="111350"/>
            <a:ext cx="1800225" cy="609600"/>
          </a:xfrm>
          <a:prstGeom prst="rect">
            <a:avLst/>
          </a:prstGeom>
        </p:spPr>
      </p:pic>
    </p:spTree>
    <p:extLst>
      <p:ext uri="{BB962C8B-B14F-4D97-AF65-F5344CB8AC3E}">
        <p14:creationId xmlns:p14="http://schemas.microsoft.com/office/powerpoint/2010/main" val="28643523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2124DB-0B12-C27C-17EF-E7BBA6920794}"/>
              </a:ext>
            </a:extLst>
          </p:cNvPr>
          <p:cNvSpPr>
            <a:spLocks noGrp="1"/>
          </p:cNvSpPr>
          <p:nvPr>
            <p:ph type="title"/>
          </p:nvPr>
        </p:nvSpPr>
        <p:spPr>
          <a:xfrm>
            <a:off x="691279" y="257694"/>
            <a:ext cx="7591319" cy="609600"/>
          </a:xfrm>
        </p:spPr>
        <p:txBody>
          <a:bodyPr>
            <a:normAutofit/>
          </a:bodyPr>
          <a:lstStyle/>
          <a:p>
            <a:pPr algn="ctr"/>
            <a:r>
              <a:rPr lang="en-US" b="1" dirty="0">
                <a:latin typeface="+mj-lt"/>
                <a:cs typeface="Calibri" panose="020F0502020204030204" pitchFamily="34" charset="0"/>
              </a:rPr>
              <a:t>Stage for success</a:t>
            </a:r>
            <a:endParaRPr lang="en-IN" b="1" dirty="0">
              <a:latin typeface="+mj-lt"/>
              <a:cs typeface="Calibri" panose="020F0502020204030204" pitchFamily="34" charset="0"/>
            </a:endParaRPr>
          </a:p>
        </p:txBody>
      </p:sp>
      <p:sp>
        <p:nvSpPr>
          <p:cNvPr id="3" name="Text Placeholder 2">
            <a:extLst>
              <a:ext uri="{FF2B5EF4-FFF2-40B4-BE49-F238E27FC236}">
                <a16:creationId xmlns:a16="http://schemas.microsoft.com/office/drawing/2014/main" id="{4EEEBAB3-C9B5-0F07-6774-4EEEF6F77273}"/>
              </a:ext>
            </a:extLst>
          </p:cNvPr>
          <p:cNvSpPr>
            <a:spLocks noGrp="1"/>
          </p:cNvSpPr>
          <p:nvPr>
            <p:ph type="body" idx="1"/>
          </p:nvPr>
        </p:nvSpPr>
        <p:spPr>
          <a:xfrm>
            <a:off x="988829" y="867294"/>
            <a:ext cx="7899990" cy="4018511"/>
          </a:xfrm>
        </p:spPr>
        <p:txBody>
          <a:bodyPr>
            <a:noAutofit/>
          </a:bodyPr>
          <a:lstStyle/>
          <a:p>
            <a:pPr marL="146050" indent="0" algn="just">
              <a:buNone/>
            </a:pPr>
            <a:r>
              <a:rPr lang="en-US" sz="1400" b="1" dirty="0">
                <a:latin typeface="+mn-lt"/>
                <a:cs typeface="Calibri" panose="020F0502020204030204" pitchFamily="34" charset="0"/>
              </a:rPr>
              <a:t>Set the Stage for Success</a:t>
            </a:r>
          </a:p>
          <a:p>
            <a:pPr marL="146050" indent="0" algn="just">
              <a:buNone/>
            </a:pPr>
            <a:endParaRPr lang="en-US" sz="1400" dirty="0">
              <a:latin typeface="+mn-lt"/>
              <a:cs typeface="Calibri" panose="020F0502020204030204" pitchFamily="34" charset="0"/>
            </a:endParaRPr>
          </a:p>
          <a:p>
            <a:pPr marL="146050" indent="0" algn="just">
              <a:buNone/>
            </a:pPr>
            <a:r>
              <a:rPr lang="en-US" sz="1400" b="1" dirty="0">
                <a:latin typeface="+mn-lt"/>
                <a:cs typeface="Calibri" panose="020F0502020204030204" pitchFamily="34" charset="0"/>
              </a:rPr>
              <a:t>Make sure you nail CI before introducing CD: </a:t>
            </a:r>
            <a:r>
              <a:rPr lang="en-US" sz="1400" dirty="0">
                <a:latin typeface="+mn-lt"/>
                <a:cs typeface="Calibri" panose="020F0502020204030204" pitchFamily="34" charset="0"/>
              </a:rPr>
              <a:t>Start with a strong foundation—consistent tooling, configurations, libraries, etc., should all be in place before CD enters the mix.</a:t>
            </a:r>
          </a:p>
          <a:p>
            <a:pPr marL="146050" indent="0" algn="just">
              <a:buNone/>
            </a:pPr>
            <a:endParaRPr lang="en-US" sz="1400" dirty="0">
              <a:latin typeface="+mn-lt"/>
              <a:cs typeface="Calibri" panose="020F0502020204030204" pitchFamily="34" charset="0"/>
            </a:endParaRPr>
          </a:p>
          <a:p>
            <a:pPr marL="146050" indent="0" algn="just">
              <a:buNone/>
            </a:pPr>
            <a:r>
              <a:rPr lang="en-US" sz="1400" b="1" dirty="0">
                <a:latin typeface="+mn-lt"/>
                <a:cs typeface="Calibri" panose="020F0502020204030204" pitchFamily="34" charset="0"/>
              </a:rPr>
              <a:t>Separate services: </a:t>
            </a:r>
            <a:r>
              <a:rPr lang="en-US" sz="1400" dirty="0">
                <a:latin typeface="+mn-lt"/>
                <a:cs typeface="Calibri" panose="020F0502020204030204" pitchFamily="34" charset="0"/>
              </a:rPr>
              <a:t>It’s crucial that series are separate from one another/should be isolated and abstracted to ensure that changes made to one feature won’t impact the others.</a:t>
            </a:r>
          </a:p>
          <a:p>
            <a:pPr marL="146050" indent="0" algn="just">
              <a:buNone/>
            </a:pPr>
            <a:endParaRPr lang="en-US" sz="1400" dirty="0">
              <a:latin typeface="+mn-lt"/>
              <a:cs typeface="Calibri" panose="020F0502020204030204" pitchFamily="34" charset="0"/>
            </a:endParaRPr>
          </a:p>
          <a:p>
            <a:pPr marL="146050" indent="0" algn="just">
              <a:buNone/>
            </a:pPr>
            <a:r>
              <a:rPr lang="en-US" sz="1400" b="1" dirty="0">
                <a:latin typeface="+mn-lt"/>
                <a:cs typeface="Calibri" panose="020F0502020204030204" pitchFamily="34" charset="0"/>
              </a:rPr>
              <a:t>Automate Repeatable Processes: </a:t>
            </a:r>
            <a:r>
              <a:rPr lang="en-US" sz="1400" dirty="0">
                <a:latin typeface="+mn-lt"/>
                <a:cs typeface="Calibri" panose="020F0502020204030204" pitchFamily="34" charset="0"/>
              </a:rPr>
              <a:t>While writing code is still a very “human” process, many aspects of the development lifecycle can be automated. CI/CD automation streamlines the software development cycle, allowing teams to work through the feedback cycle faster and consistently deliver high-quality products with fewer instances of code errors/bugs.</a:t>
            </a:r>
          </a:p>
          <a:p>
            <a:pPr marL="146050" indent="0" algn="just">
              <a:buNone/>
            </a:pPr>
            <a:endParaRPr lang="en-US" sz="1400" dirty="0">
              <a:latin typeface="+mn-lt"/>
              <a:cs typeface="Calibri" panose="020F0502020204030204" pitchFamily="34" charset="0"/>
            </a:endParaRPr>
          </a:p>
          <a:p>
            <a:pPr marL="146050" indent="0" algn="just">
              <a:buNone/>
            </a:pPr>
            <a:r>
              <a:rPr lang="en-US" sz="1400" b="1" dirty="0">
                <a:latin typeface="+mn-lt"/>
                <a:cs typeface="Calibri" panose="020F0502020204030204" pitchFamily="34" charset="0"/>
              </a:rPr>
              <a:t>Invest in the proper tooling and infrastructure: </a:t>
            </a:r>
            <a:r>
              <a:rPr lang="en-US" sz="1400" dirty="0">
                <a:latin typeface="+mn-lt"/>
                <a:cs typeface="Calibri" panose="020F0502020204030204" pitchFamily="34" charset="0"/>
              </a:rPr>
              <a:t>Make sure you invest in the underlying infrastructure and the correct tooling to support CI/CD. Need the right tools to expedite the process/eliminate repetitive manual tasks. </a:t>
            </a:r>
          </a:p>
        </p:txBody>
      </p:sp>
      <p:pic>
        <p:nvPicPr>
          <p:cNvPr id="5" name="Picture 4">
            <a:extLst>
              <a:ext uri="{FF2B5EF4-FFF2-40B4-BE49-F238E27FC236}">
                <a16:creationId xmlns:a16="http://schemas.microsoft.com/office/drawing/2014/main" id="{4D8D84A9-6BE1-D434-C877-AFA635389949}"/>
              </a:ext>
            </a:extLst>
          </p:cNvPr>
          <p:cNvPicPr>
            <a:picLocks noChangeAspect="1"/>
          </p:cNvPicPr>
          <p:nvPr/>
        </p:nvPicPr>
        <p:blipFill>
          <a:blip r:embed="rId2"/>
          <a:stretch>
            <a:fillRect/>
          </a:stretch>
        </p:blipFill>
        <p:spPr>
          <a:xfrm>
            <a:off x="7163021" y="111350"/>
            <a:ext cx="1800225" cy="609600"/>
          </a:xfrm>
          <a:prstGeom prst="rect">
            <a:avLst/>
          </a:prstGeom>
        </p:spPr>
      </p:pic>
    </p:spTree>
    <p:extLst>
      <p:ext uri="{BB962C8B-B14F-4D97-AF65-F5344CB8AC3E}">
        <p14:creationId xmlns:p14="http://schemas.microsoft.com/office/powerpoint/2010/main" val="11098842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D6E66-25C0-AD56-53E9-3C1FB4C4F672}"/>
              </a:ext>
            </a:extLst>
          </p:cNvPr>
          <p:cNvSpPr>
            <a:spLocks noGrp="1"/>
          </p:cNvSpPr>
          <p:nvPr>
            <p:ph type="title"/>
          </p:nvPr>
        </p:nvSpPr>
        <p:spPr>
          <a:xfrm>
            <a:off x="1068572" y="638299"/>
            <a:ext cx="7846828" cy="914100"/>
          </a:xfrm>
        </p:spPr>
        <p:txBody>
          <a:bodyPr>
            <a:noAutofit/>
          </a:bodyPr>
          <a:lstStyle/>
          <a:p>
            <a:r>
              <a:rPr lang="en-US" sz="2200" b="1" dirty="0">
                <a:latin typeface="+mj-lt"/>
              </a:rPr>
              <a:t>Gauge the effectiveness of CI/CD in DevOps organization</a:t>
            </a:r>
          </a:p>
        </p:txBody>
      </p:sp>
      <p:sp>
        <p:nvSpPr>
          <p:cNvPr id="3" name="Text Placeholder 2">
            <a:extLst>
              <a:ext uri="{FF2B5EF4-FFF2-40B4-BE49-F238E27FC236}">
                <a16:creationId xmlns:a16="http://schemas.microsoft.com/office/drawing/2014/main" id="{592E64B8-3200-BF50-838A-BE4E1372D850}"/>
              </a:ext>
            </a:extLst>
          </p:cNvPr>
          <p:cNvSpPr>
            <a:spLocks noGrp="1"/>
          </p:cNvSpPr>
          <p:nvPr>
            <p:ph type="body" idx="1"/>
          </p:nvPr>
        </p:nvSpPr>
        <p:spPr>
          <a:xfrm>
            <a:off x="988828" y="1403543"/>
            <a:ext cx="7772400" cy="3275098"/>
          </a:xfrm>
        </p:spPr>
        <p:txBody>
          <a:bodyPr>
            <a:normAutofit/>
          </a:bodyPr>
          <a:lstStyle/>
          <a:p>
            <a:pPr marL="146050" indent="0">
              <a:buNone/>
            </a:pPr>
            <a:r>
              <a:rPr lang="en-US" sz="1400" dirty="0">
                <a:latin typeface="+mn-lt"/>
              </a:rPr>
              <a:t>According to DevOps Research and Assessment, or DORA, you can prioritize just four metrics to measure the effectiveness of your DevOps organization—two to measure speed, and two to measure stability:</a:t>
            </a:r>
          </a:p>
          <a:p>
            <a:r>
              <a:rPr lang="en-US" sz="1400" b="1" dirty="0">
                <a:latin typeface="+mn-lt"/>
              </a:rPr>
              <a:t>Speed</a:t>
            </a:r>
            <a:r>
              <a:rPr lang="en-US" sz="1400" dirty="0">
                <a:latin typeface="+mn-lt"/>
              </a:rPr>
              <a:t>: </a:t>
            </a:r>
          </a:p>
          <a:p>
            <a:pPr marL="603250" lvl="1" indent="0">
              <a:buNone/>
            </a:pPr>
            <a:r>
              <a:rPr lang="en-US" sz="1400" dirty="0">
                <a:latin typeface="+mn-lt"/>
              </a:rPr>
              <a:t>1. Lead Time for Changes - Code commit to code in production</a:t>
            </a:r>
          </a:p>
          <a:p>
            <a:pPr marL="603250" lvl="1" indent="0">
              <a:buNone/>
            </a:pPr>
            <a:r>
              <a:rPr lang="en-US" sz="1400" dirty="0">
                <a:latin typeface="+mn-lt"/>
              </a:rPr>
              <a:t>2. Deployment Frequency - How often you push code</a:t>
            </a:r>
          </a:p>
          <a:p>
            <a:endParaRPr lang="en-US" sz="1400" dirty="0">
              <a:latin typeface="+mn-lt"/>
            </a:endParaRPr>
          </a:p>
          <a:p>
            <a:r>
              <a:rPr lang="en-US" sz="1400" b="1" dirty="0">
                <a:latin typeface="+mn-lt"/>
              </a:rPr>
              <a:t>Stability</a:t>
            </a:r>
            <a:r>
              <a:rPr lang="en-US" sz="1400" dirty="0">
                <a:latin typeface="+mn-lt"/>
              </a:rPr>
              <a:t>:</a:t>
            </a:r>
          </a:p>
          <a:p>
            <a:pPr marL="603250" lvl="1" indent="0">
              <a:buNone/>
            </a:pPr>
            <a:r>
              <a:rPr lang="en-US" sz="1400" dirty="0">
                <a:latin typeface="+mn-lt"/>
              </a:rPr>
              <a:t>3. Change Failure Rate - Rate of deployment failures in production that require immediate remedy. (Rollback or manual change)</a:t>
            </a:r>
          </a:p>
          <a:p>
            <a:pPr marL="603250" lvl="1" indent="0">
              <a:buNone/>
            </a:pPr>
            <a:r>
              <a:rPr lang="en-US" sz="1400" dirty="0">
                <a:latin typeface="+mn-lt"/>
              </a:rPr>
              <a:t>4. Time to Restore Service (MTTR) - Mean time to recovery. </a:t>
            </a:r>
          </a:p>
        </p:txBody>
      </p:sp>
    </p:spTree>
    <p:extLst>
      <p:ext uri="{BB962C8B-B14F-4D97-AF65-F5344CB8AC3E}">
        <p14:creationId xmlns:p14="http://schemas.microsoft.com/office/powerpoint/2010/main" val="40451273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A09A423-7269-4869-F79C-FA50404DC6AA}"/>
              </a:ext>
            </a:extLst>
          </p:cNvPr>
          <p:cNvPicPr>
            <a:picLocks noChangeAspect="1"/>
          </p:cNvPicPr>
          <p:nvPr/>
        </p:nvPicPr>
        <p:blipFill rotWithShape="1">
          <a:blip r:embed="rId2"/>
          <a:srcRect l="1627" r="1280" b="9819"/>
          <a:stretch/>
        </p:blipFill>
        <p:spPr>
          <a:xfrm>
            <a:off x="132907" y="173387"/>
            <a:ext cx="8878186" cy="4632530"/>
          </a:xfrm>
          <a:prstGeom prst="rect">
            <a:avLst/>
          </a:prstGeom>
        </p:spPr>
      </p:pic>
    </p:spTree>
    <p:extLst>
      <p:ext uri="{BB962C8B-B14F-4D97-AF65-F5344CB8AC3E}">
        <p14:creationId xmlns:p14="http://schemas.microsoft.com/office/powerpoint/2010/main" val="31754664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2124DB-0B12-C27C-17EF-E7BBA6920794}"/>
              </a:ext>
            </a:extLst>
          </p:cNvPr>
          <p:cNvSpPr>
            <a:spLocks noGrp="1"/>
          </p:cNvSpPr>
          <p:nvPr>
            <p:ph type="title"/>
          </p:nvPr>
        </p:nvSpPr>
        <p:spPr>
          <a:xfrm>
            <a:off x="861727" y="336179"/>
            <a:ext cx="7591319" cy="471331"/>
          </a:xfrm>
        </p:spPr>
        <p:txBody>
          <a:bodyPr>
            <a:noAutofit/>
          </a:bodyPr>
          <a:lstStyle/>
          <a:p>
            <a:pPr algn="ctr"/>
            <a:r>
              <a:rPr lang="en-IN" b="1" i="0" dirty="0">
                <a:solidFill>
                  <a:schemeClr val="bg1"/>
                </a:solidFill>
                <a:effectLst/>
                <a:latin typeface="+mj-lt"/>
              </a:rPr>
              <a:t>Introduction to CI/CD Tools</a:t>
            </a:r>
            <a:endParaRPr lang="en-IN" b="1" dirty="0">
              <a:solidFill>
                <a:schemeClr val="bg1"/>
              </a:solidFill>
              <a:latin typeface="+mj-lt"/>
              <a:cs typeface="Calibri" panose="020F0502020204030204" pitchFamily="34" charset="0"/>
            </a:endParaRPr>
          </a:p>
        </p:txBody>
      </p:sp>
      <p:pic>
        <p:nvPicPr>
          <p:cNvPr id="5" name="Picture 4">
            <a:extLst>
              <a:ext uri="{FF2B5EF4-FFF2-40B4-BE49-F238E27FC236}">
                <a16:creationId xmlns:a16="http://schemas.microsoft.com/office/drawing/2014/main" id="{4D8D84A9-6BE1-D434-C877-AFA635389949}"/>
              </a:ext>
            </a:extLst>
          </p:cNvPr>
          <p:cNvPicPr>
            <a:picLocks noChangeAspect="1"/>
          </p:cNvPicPr>
          <p:nvPr/>
        </p:nvPicPr>
        <p:blipFill>
          <a:blip r:embed="rId2"/>
          <a:stretch>
            <a:fillRect/>
          </a:stretch>
        </p:blipFill>
        <p:spPr>
          <a:xfrm>
            <a:off x="7163021" y="111350"/>
            <a:ext cx="1800225" cy="609600"/>
          </a:xfrm>
          <a:prstGeom prst="rect">
            <a:avLst/>
          </a:prstGeom>
        </p:spPr>
      </p:pic>
      <p:sp>
        <p:nvSpPr>
          <p:cNvPr id="12" name="TextBox 11">
            <a:extLst>
              <a:ext uri="{FF2B5EF4-FFF2-40B4-BE49-F238E27FC236}">
                <a16:creationId xmlns:a16="http://schemas.microsoft.com/office/drawing/2014/main" id="{E2B1DB15-91B6-95A9-9658-6C40F2EC854F}"/>
              </a:ext>
            </a:extLst>
          </p:cNvPr>
          <p:cNvSpPr txBox="1"/>
          <p:nvPr/>
        </p:nvSpPr>
        <p:spPr>
          <a:xfrm>
            <a:off x="1265274" y="720950"/>
            <a:ext cx="7697972" cy="738664"/>
          </a:xfrm>
          <a:prstGeom prst="rect">
            <a:avLst/>
          </a:prstGeom>
          <a:noFill/>
        </p:spPr>
        <p:txBody>
          <a:bodyPr wrap="square">
            <a:spAutoFit/>
          </a:bodyPr>
          <a:lstStyle/>
          <a:p>
            <a:endParaRPr lang="en-US" dirty="0">
              <a:solidFill>
                <a:schemeClr val="bg1"/>
              </a:solidFill>
            </a:endParaRPr>
          </a:p>
          <a:p>
            <a:pPr algn="just"/>
            <a:r>
              <a:rPr lang="en-US" dirty="0">
                <a:solidFill>
                  <a:schemeClr val="bg1"/>
                </a:solidFill>
                <a:latin typeface="+mn-lt"/>
              </a:rPr>
              <a:t>Continuous integration and continuous delivery (CI/CD) tools are software solutions that leverage automation to support DevOps and speed up application delivery to end-users.</a:t>
            </a:r>
            <a:endParaRPr lang="en-IN" dirty="0">
              <a:solidFill>
                <a:schemeClr val="bg1"/>
              </a:solidFill>
              <a:latin typeface="+mn-lt"/>
            </a:endParaRPr>
          </a:p>
        </p:txBody>
      </p:sp>
      <p:pic>
        <p:nvPicPr>
          <p:cNvPr id="9" name="Picture 8">
            <a:extLst>
              <a:ext uri="{FF2B5EF4-FFF2-40B4-BE49-F238E27FC236}">
                <a16:creationId xmlns:a16="http://schemas.microsoft.com/office/drawing/2014/main" id="{B4DDBBD7-2919-510C-4627-39D06A90AD59}"/>
              </a:ext>
            </a:extLst>
          </p:cNvPr>
          <p:cNvPicPr>
            <a:picLocks noChangeAspect="1"/>
          </p:cNvPicPr>
          <p:nvPr/>
        </p:nvPicPr>
        <p:blipFill rotWithShape="1">
          <a:blip r:embed="rId3"/>
          <a:srcRect l="3595" r="1457" b="943"/>
          <a:stretch/>
        </p:blipFill>
        <p:spPr>
          <a:xfrm>
            <a:off x="4029740" y="1537586"/>
            <a:ext cx="4720855" cy="3353391"/>
          </a:xfrm>
          <a:prstGeom prst="rect">
            <a:avLst/>
          </a:prstGeom>
        </p:spPr>
      </p:pic>
      <p:pic>
        <p:nvPicPr>
          <p:cNvPr id="14" name="Picture 13">
            <a:extLst>
              <a:ext uri="{FF2B5EF4-FFF2-40B4-BE49-F238E27FC236}">
                <a16:creationId xmlns:a16="http://schemas.microsoft.com/office/drawing/2014/main" id="{9F2A9793-9000-E7FC-60F3-A2E8941CAB1B}"/>
              </a:ext>
            </a:extLst>
          </p:cNvPr>
          <p:cNvPicPr>
            <a:picLocks noChangeAspect="1"/>
          </p:cNvPicPr>
          <p:nvPr/>
        </p:nvPicPr>
        <p:blipFill>
          <a:blip r:embed="rId4"/>
          <a:stretch>
            <a:fillRect/>
          </a:stretch>
        </p:blipFill>
        <p:spPr>
          <a:xfrm>
            <a:off x="98683" y="2571750"/>
            <a:ext cx="3800475" cy="619125"/>
          </a:xfrm>
          <a:prstGeom prst="rect">
            <a:avLst/>
          </a:prstGeom>
        </p:spPr>
      </p:pic>
    </p:spTree>
    <p:extLst>
      <p:ext uri="{BB962C8B-B14F-4D97-AF65-F5344CB8AC3E}">
        <p14:creationId xmlns:p14="http://schemas.microsoft.com/office/powerpoint/2010/main" val="29138461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2124DB-0B12-C27C-17EF-E7BBA6920794}"/>
              </a:ext>
            </a:extLst>
          </p:cNvPr>
          <p:cNvSpPr>
            <a:spLocks noGrp="1"/>
          </p:cNvSpPr>
          <p:nvPr>
            <p:ph type="title"/>
          </p:nvPr>
        </p:nvSpPr>
        <p:spPr>
          <a:xfrm>
            <a:off x="1371927" y="149305"/>
            <a:ext cx="3391459" cy="609600"/>
          </a:xfrm>
        </p:spPr>
        <p:txBody>
          <a:bodyPr>
            <a:normAutofit/>
          </a:bodyPr>
          <a:lstStyle/>
          <a:p>
            <a:r>
              <a:rPr lang="en-IN" b="1" dirty="0">
                <a:latin typeface="+mj-lt"/>
                <a:cs typeface="Calibri" panose="020F0502020204030204" pitchFamily="34" charset="0"/>
              </a:rPr>
              <a:t>Table of Content</a:t>
            </a:r>
          </a:p>
        </p:txBody>
      </p:sp>
      <p:sp>
        <p:nvSpPr>
          <p:cNvPr id="3" name="Text Placeholder 2">
            <a:extLst>
              <a:ext uri="{FF2B5EF4-FFF2-40B4-BE49-F238E27FC236}">
                <a16:creationId xmlns:a16="http://schemas.microsoft.com/office/drawing/2014/main" id="{4EEEBAB3-C9B5-0F07-6774-4EEEF6F77273}"/>
              </a:ext>
            </a:extLst>
          </p:cNvPr>
          <p:cNvSpPr>
            <a:spLocks noGrp="1"/>
          </p:cNvSpPr>
          <p:nvPr>
            <p:ph type="body" idx="1"/>
          </p:nvPr>
        </p:nvSpPr>
        <p:spPr>
          <a:xfrm>
            <a:off x="1191168" y="690078"/>
            <a:ext cx="7772078" cy="4342072"/>
          </a:xfrm>
        </p:spPr>
        <p:txBody>
          <a:bodyPr>
            <a:normAutofit fontScale="25000" lnSpcReduction="20000"/>
          </a:bodyPr>
          <a:lstStyle/>
          <a:p>
            <a:pPr algn="just">
              <a:lnSpc>
                <a:spcPct val="170000"/>
              </a:lnSpc>
              <a:buFont typeface="Arial" panose="020B0604020202020204" pitchFamily="34" charset="0"/>
              <a:buChar char="•"/>
            </a:pPr>
            <a:r>
              <a:rPr lang="en-IN" sz="5600" dirty="0">
                <a:latin typeface="+mn-lt"/>
                <a:cs typeface="Calibri" panose="020F0502020204030204" pitchFamily="34" charset="0"/>
              </a:rPr>
              <a:t>Introduction TO CI/CD</a:t>
            </a:r>
          </a:p>
          <a:p>
            <a:pPr algn="just">
              <a:lnSpc>
                <a:spcPct val="170000"/>
              </a:lnSpc>
              <a:buFont typeface="Arial" panose="020B0604020202020204" pitchFamily="34" charset="0"/>
              <a:buChar char="•"/>
            </a:pPr>
            <a:r>
              <a:rPr lang="en-IN" sz="5600" dirty="0">
                <a:latin typeface="+mn-lt"/>
                <a:cs typeface="Calibri" panose="020F0502020204030204" pitchFamily="34" charset="0"/>
              </a:rPr>
              <a:t>CI/CD</a:t>
            </a:r>
          </a:p>
          <a:p>
            <a:pPr algn="just">
              <a:lnSpc>
                <a:spcPct val="170000"/>
              </a:lnSpc>
              <a:buFont typeface="Arial" panose="020B0604020202020204" pitchFamily="34" charset="0"/>
              <a:buChar char="•"/>
            </a:pPr>
            <a:r>
              <a:rPr lang="en-IN" sz="5600" dirty="0">
                <a:latin typeface="+mj-lt"/>
                <a:cs typeface="Calibri" panose="020F0502020204030204" pitchFamily="34" charset="0"/>
              </a:rPr>
              <a:t>CICD Orchestrator</a:t>
            </a:r>
          </a:p>
          <a:p>
            <a:pPr algn="just">
              <a:lnSpc>
                <a:spcPct val="170000"/>
              </a:lnSpc>
              <a:buFont typeface="Arial" panose="020B0604020202020204" pitchFamily="34" charset="0"/>
              <a:buChar char="•"/>
            </a:pPr>
            <a:r>
              <a:rPr lang="en-IN" sz="5600" dirty="0">
                <a:latin typeface="+mj-lt"/>
                <a:cs typeface="Calibri" panose="020F0502020204030204" pitchFamily="34" charset="0"/>
              </a:rPr>
              <a:t>Rise of CI/CD</a:t>
            </a:r>
            <a:endParaRPr lang="en-IN" sz="5600" dirty="0">
              <a:latin typeface="+mn-lt"/>
              <a:cs typeface="Calibri" panose="020F0502020204030204" pitchFamily="34" charset="0"/>
            </a:endParaRPr>
          </a:p>
          <a:p>
            <a:pPr algn="just">
              <a:lnSpc>
                <a:spcPct val="170000"/>
              </a:lnSpc>
              <a:buFont typeface="Arial" panose="020B0604020202020204" pitchFamily="34" charset="0"/>
              <a:buChar char="•"/>
            </a:pPr>
            <a:r>
              <a:rPr lang="en-IN" sz="5600" dirty="0">
                <a:latin typeface="+mn-lt"/>
                <a:cs typeface="Calibri" panose="020F0502020204030204" pitchFamily="34" charset="0"/>
              </a:rPr>
              <a:t>Reasons to adopt CI/CD</a:t>
            </a:r>
          </a:p>
          <a:p>
            <a:pPr algn="just">
              <a:lnSpc>
                <a:spcPct val="170000"/>
              </a:lnSpc>
              <a:buFont typeface="Arial" panose="020B0604020202020204" pitchFamily="34" charset="0"/>
              <a:buChar char="•"/>
            </a:pPr>
            <a:r>
              <a:rPr lang="en-US" sz="5600" dirty="0">
                <a:latin typeface="+mj-lt"/>
                <a:cs typeface="Calibri" panose="020F0502020204030204" pitchFamily="34" charset="0"/>
              </a:rPr>
              <a:t>The Business impact &amp; benefits of CI/CD</a:t>
            </a:r>
            <a:endParaRPr lang="en-IN" sz="5600" dirty="0">
              <a:latin typeface="+mn-lt"/>
              <a:cs typeface="Calibri" panose="020F0502020204030204" pitchFamily="34" charset="0"/>
            </a:endParaRPr>
          </a:p>
          <a:p>
            <a:pPr algn="just">
              <a:lnSpc>
                <a:spcPct val="170000"/>
              </a:lnSpc>
              <a:buFont typeface="Arial" panose="020B0604020202020204" pitchFamily="34" charset="0"/>
              <a:buChar char="•"/>
            </a:pPr>
            <a:r>
              <a:rPr lang="en-US" sz="5600" dirty="0">
                <a:latin typeface="+mj-lt"/>
                <a:cs typeface="Calibri" panose="020F0502020204030204" pitchFamily="34" charset="0"/>
              </a:rPr>
              <a:t>Other benefits of CI/CD to Business</a:t>
            </a:r>
          </a:p>
          <a:p>
            <a:pPr algn="just">
              <a:lnSpc>
                <a:spcPct val="170000"/>
              </a:lnSpc>
              <a:buFont typeface="Arial" panose="020B0604020202020204" pitchFamily="34" charset="0"/>
              <a:buChar char="•"/>
            </a:pPr>
            <a:r>
              <a:rPr lang="en-US" sz="5600" dirty="0">
                <a:latin typeface="+mj-lt"/>
                <a:cs typeface="Calibri" panose="020F0502020204030204" pitchFamily="34" charset="0"/>
              </a:rPr>
              <a:t>Stage for Success</a:t>
            </a:r>
          </a:p>
          <a:p>
            <a:pPr algn="just">
              <a:lnSpc>
                <a:spcPct val="170000"/>
              </a:lnSpc>
              <a:buFont typeface="Arial" panose="020B0604020202020204" pitchFamily="34" charset="0"/>
              <a:buChar char="•"/>
            </a:pPr>
            <a:r>
              <a:rPr lang="en-US" sz="5600" dirty="0">
                <a:latin typeface="+mj-lt"/>
                <a:cs typeface="Calibri" panose="020F0502020204030204" pitchFamily="34" charset="0"/>
              </a:rPr>
              <a:t>Gauge the effectiveness of CI/CD in DevOps organization</a:t>
            </a:r>
          </a:p>
          <a:p>
            <a:pPr algn="just">
              <a:lnSpc>
                <a:spcPct val="170000"/>
              </a:lnSpc>
              <a:buFont typeface="Arial" panose="020B0604020202020204" pitchFamily="34" charset="0"/>
              <a:buChar char="•"/>
            </a:pPr>
            <a:r>
              <a:rPr lang="en-US" sz="5600" dirty="0">
                <a:latin typeface="+mj-lt"/>
                <a:cs typeface="Calibri" panose="020F0502020204030204" pitchFamily="34" charset="0"/>
              </a:rPr>
              <a:t>Introduction to CI/CD Tools </a:t>
            </a:r>
          </a:p>
          <a:p>
            <a:pPr algn="just">
              <a:lnSpc>
                <a:spcPct val="170000"/>
              </a:lnSpc>
              <a:buFont typeface="Arial" panose="020B0604020202020204" pitchFamily="34" charset="0"/>
              <a:buChar char="•"/>
            </a:pPr>
            <a:r>
              <a:rPr lang="en-US" sz="5600" dirty="0">
                <a:latin typeface="+mj-lt"/>
                <a:cs typeface="Calibri" panose="020F0502020204030204" pitchFamily="34" charset="0"/>
              </a:rPr>
              <a:t>CI/CD Tools</a:t>
            </a:r>
          </a:p>
          <a:p>
            <a:pPr algn="just">
              <a:lnSpc>
                <a:spcPct val="170000"/>
              </a:lnSpc>
              <a:buFont typeface="Arial" panose="020B0604020202020204" pitchFamily="34" charset="0"/>
              <a:buChar char="•"/>
            </a:pPr>
            <a:r>
              <a:rPr lang="en-US" sz="5600" dirty="0">
                <a:latin typeface="+mj-lt"/>
                <a:cs typeface="Calibri" panose="020F0502020204030204" pitchFamily="34" charset="0"/>
              </a:rPr>
              <a:t>Product Comparison</a:t>
            </a:r>
          </a:p>
          <a:p>
            <a:pPr algn="just">
              <a:lnSpc>
                <a:spcPct val="170000"/>
              </a:lnSpc>
              <a:buFont typeface="Arial" panose="020B0604020202020204" pitchFamily="34" charset="0"/>
              <a:buChar char="•"/>
            </a:pPr>
            <a:r>
              <a:rPr lang="en-US" sz="5600" dirty="0">
                <a:latin typeface="+mj-lt"/>
                <a:cs typeface="Calibri" panose="020F0502020204030204" pitchFamily="34" charset="0"/>
              </a:rPr>
              <a:t>Decoding Innovation In AI/ML, Blockchain, DevOps, </a:t>
            </a:r>
            <a:r>
              <a:rPr lang="en-US" sz="5600" dirty="0" err="1">
                <a:latin typeface="+mj-lt"/>
                <a:cs typeface="Calibri" panose="020F0502020204030204" pitchFamily="34" charset="0"/>
              </a:rPr>
              <a:t>MetaVerse</a:t>
            </a:r>
            <a:r>
              <a:rPr lang="en-US" sz="5600" dirty="0">
                <a:latin typeface="+mj-lt"/>
                <a:cs typeface="Calibri" panose="020F0502020204030204" pitchFamily="34" charset="0"/>
              </a:rPr>
              <a:t> and Data Science</a:t>
            </a:r>
          </a:p>
          <a:p>
            <a:pPr marL="146050" indent="0">
              <a:buNone/>
            </a:pPr>
            <a:endParaRPr lang="en-IN" dirty="0">
              <a:latin typeface="+mn-lt"/>
              <a:cs typeface="Calibri" panose="020F0502020204030204" pitchFamily="34" charset="0"/>
            </a:endParaRPr>
          </a:p>
        </p:txBody>
      </p:sp>
      <p:pic>
        <p:nvPicPr>
          <p:cNvPr id="5" name="Picture 4">
            <a:extLst>
              <a:ext uri="{FF2B5EF4-FFF2-40B4-BE49-F238E27FC236}">
                <a16:creationId xmlns:a16="http://schemas.microsoft.com/office/drawing/2014/main" id="{4D8D84A9-6BE1-D434-C877-AFA635389949}"/>
              </a:ext>
            </a:extLst>
          </p:cNvPr>
          <p:cNvPicPr>
            <a:picLocks noChangeAspect="1"/>
          </p:cNvPicPr>
          <p:nvPr/>
        </p:nvPicPr>
        <p:blipFill>
          <a:blip r:embed="rId2"/>
          <a:stretch>
            <a:fillRect/>
          </a:stretch>
        </p:blipFill>
        <p:spPr>
          <a:xfrm>
            <a:off x="7163021" y="111350"/>
            <a:ext cx="1800225" cy="609600"/>
          </a:xfrm>
          <a:prstGeom prst="rect">
            <a:avLst/>
          </a:prstGeom>
        </p:spPr>
      </p:pic>
    </p:spTree>
    <p:extLst>
      <p:ext uri="{BB962C8B-B14F-4D97-AF65-F5344CB8AC3E}">
        <p14:creationId xmlns:p14="http://schemas.microsoft.com/office/powerpoint/2010/main" val="11250361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2124DB-0B12-C27C-17EF-E7BBA6920794}"/>
              </a:ext>
            </a:extLst>
          </p:cNvPr>
          <p:cNvSpPr>
            <a:spLocks noGrp="1"/>
          </p:cNvSpPr>
          <p:nvPr>
            <p:ph type="title"/>
          </p:nvPr>
        </p:nvSpPr>
        <p:spPr>
          <a:xfrm>
            <a:off x="1509824" y="428373"/>
            <a:ext cx="6422065" cy="471331"/>
          </a:xfrm>
        </p:spPr>
        <p:txBody>
          <a:bodyPr>
            <a:noAutofit/>
          </a:bodyPr>
          <a:lstStyle/>
          <a:p>
            <a:pPr algn="ctr"/>
            <a:r>
              <a:rPr lang="en-US" b="1" i="0" dirty="0">
                <a:solidFill>
                  <a:schemeClr val="bg1"/>
                </a:solidFill>
                <a:effectLst/>
                <a:latin typeface="+mj-lt"/>
              </a:rPr>
              <a:t>CI/CD Tools</a:t>
            </a:r>
            <a:endParaRPr lang="en-IN" b="1" dirty="0">
              <a:solidFill>
                <a:schemeClr val="bg1"/>
              </a:solidFill>
              <a:latin typeface="+mj-lt"/>
              <a:cs typeface="Calibri" panose="020F0502020204030204" pitchFamily="34" charset="0"/>
            </a:endParaRPr>
          </a:p>
        </p:txBody>
      </p:sp>
      <p:pic>
        <p:nvPicPr>
          <p:cNvPr id="5" name="Picture 4">
            <a:extLst>
              <a:ext uri="{FF2B5EF4-FFF2-40B4-BE49-F238E27FC236}">
                <a16:creationId xmlns:a16="http://schemas.microsoft.com/office/drawing/2014/main" id="{4D8D84A9-6BE1-D434-C877-AFA635389949}"/>
              </a:ext>
            </a:extLst>
          </p:cNvPr>
          <p:cNvPicPr>
            <a:picLocks noChangeAspect="1"/>
          </p:cNvPicPr>
          <p:nvPr/>
        </p:nvPicPr>
        <p:blipFill>
          <a:blip r:embed="rId2"/>
          <a:stretch>
            <a:fillRect/>
          </a:stretch>
        </p:blipFill>
        <p:spPr>
          <a:xfrm>
            <a:off x="7163021" y="111350"/>
            <a:ext cx="1800225" cy="609600"/>
          </a:xfrm>
          <a:prstGeom prst="rect">
            <a:avLst/>
          </a:prstGeom>
        </p:spPr>
      </p:pic>
      <p:sp>
        <p:nvSpPr>
          <p:cNvPr id="12" name="TextBox 11">
            <a:extLst>
              <a:ext uri="{FF2B5EF4-FFF2-40B4-BE49-F238E27FC236}">
                <a16:creationId xmlns:a16="http://schemas.microsoft.com/office/drawing/2014/main" id="{E2B1DB15-91B6-95A9-9658-6C40F2EC854F}"/>
              </a:ext>
            </a:extLst>
          </p:cNvPr>
          <p:cNvSpPr txBox="1"/>
          <p:nvPr/>
        </p:nvSpPr>
        <p:spPr>
          <a:xfrm>
            <a:off x="1265275" y="945779"/>
            <a:ext cx="7453424" cy="738664"/>
          </a:xfrm>
          <a:prstGeom prst="rect">
            <a:avLst/>
          </a:prstGeom>
          <a:noFill/>
        </p:spPr>
        <p:txBody>
          <a:bodyPr wrap="square">
            <a:spAutoFit/>
          </a:bodyPr>
          <a:lstStyle/>
          <a:p>
            <a:pPr algn="just"/>
            <a:endParaRPr lang="en-US" dirty="0">
              <a:solidFill>
                <a:schemeClr val="bg1"/>
              </a:solidFill>
              <a:latin typeface="+mn-lt"/>
            </a:endParaRPr>
          </a:p>
          <a:p>
            <a:pPr algn="just"/>
            <a:endParaRPr lang="en-US" dirty="0">
              <a:solidFill>
                <a:schemeClr val="bg1"/>
              </a:solidFill>
              <a:latin typeface="+mn-lt"/>
            </a:endParaRPr>
          </a:p>
          <a:p>
            <a:pPr algn="just"/>
            <a:endParaRPr lang="en-US" dirty="0">
              <a:solidFill>
                <a:schemeClr val="bg1"/>
              </a:solidFill>
              <a:latin typeface="+mn-lt"/>
            </a:endParaRPr>
          </a:p>
        </p:txBody>
      </p:sp>
      <p:sp>
        <p:nvSpPr>
          <p:cNvPr id="6" name="TextBox 5">
            <a:extLst>
              <a:ext uri="{FF2B5EF4-FFF2-40B4-BE49-F238E27FC236}">
                <a16:creationId xmlns:a16="http://schemas.microsoft.com/office/drawing/2014/main" id="{021A119C-0B36-73D9-CAA9-D2808E371CAD}"/>
              </a:ext>
            </a:extLst>
          </p:cNvPr>
          <p:cNvSpPr txBox="1"/>
          <p:nvPr/>
        </p:nvSpPr>
        <p:spPr>
          <a:xfrm>
            <a:off x="1041991" y="1115724"/>
            <a:ext cx="7921255" cy="3754874"/>
          </a:xfrm>
          <a:prstGeom prst="rect">
            <a:avLst/>
          </a:prstGeom>
          <a:noFill/>
        </p:spPr>
        <p:txBody>
          <a:bodyPr wrap="square">
            <a:spAutoFit/>
          </a:bodyPr>
          <a:lstStyle/>
          <a:p>
            <a:pPr algn="just"/>
            <a:r>
              <a:rPr lang="en-US" b="1" dirty="0">
                <a:solidFill>
                  <a:schemeClr val="bg1"/>
                </a:solidFill>
                <a:latin typeface="+mn-lt"/>
              </a:rPr>
              <a:t>GitLab </a:t>
            </a:r>
          </a:p>
          <a:p>
            <a:pPr algn="just"/>
            <a:r>
              <a:rPr lang="en-US" b="1" dirty="0">
                <a:solidFill>
                  <a:schemeClr val="bg1"/>
                </a:solidFill>
                <a:latin typeface="+mn-lt"/>
              </a:rPr>
              <a:t>Overview: </a:t>
            </a:r>
            <a:r>
              <a:rPr lang="en-US" dirty="0">
                <a:solidFill>
                  <a:schemeClr val="bg1"/>
                </a:solidFill>
                <a:latin typeface="+mn-lt"/>
              </a:rPr>
              <a:t>GitLab is a collection of tools intended to be used in various software development life cycle stages. </a:t>
            </a:r>
          </a:p>
          <a:p>
            <a:pPr algn="just"/>
            <a:endParaRPr lang="en-US" b="1" dirty="0">
              <a:solidFill>
                <a:schemeClr val="bg1"/>
              </a:solidFill>
              <a:latin typeface="+mn-lt"/>
            </a:endParaRPr>
          </a:p>
          <a:p>
            <a:pPr algn="just"/>
            <a:r>
              <a:rPr lang="en-US" b="1" dirty="0">
                <a:solidFill>
                  <a:schemeClr val="bg1"/>
                </a:solidFill>
                <a:latin typeface="+mn-lt"/>
              </a:rPr>
              <a:t>Key features:</a:t>
            </a:r>
          </a:p>
          <a:p>
            <a:pPr algn="just"/>
            <a:endParaRPr lang="en-US" b="1" dirty="0">
              <a:solidFill>
                <a:schemeClr val="bg1"/>
              </a:solidFill>
              <a:latin typeface="+mn-lt"/>
            </a:endParaRPr>
          </a:p>
          <a:p>
            <a:pPr algn="just"/>
            <a:r>
              <a:rPr lang="en-US" b="1" dirty="0">
                <a:solidFill>
                  <a:schemeClr val="bg1"/>
                </a:solidFill>
                <a:latin typeface="+mn-lt"/>
              </a:rPr>
              <a:t>Ease of installation: </a:t>
            </a:r>
            <a:r>
              <a:rPr lang="en-US" dirty="0">
                <a:solidFill>
                  <a:schemeClr val="bg1"/>
                </a:solidFill>
                <a:latin typeface="+mn-lt"/>
              </a:rPr>
              <a:t>Branching tools allow users to create, view, and manage project data and codes to simplify installation and use.</a:t>
            </a:r>
          </a:p>
          <a:p>
            <a:pPr algn="just"/>
            <a:endParaRPr lang="en-US" dirty="0">
              <a:solidFill>
                <a:schemeClr val="bg1"/>
              </a:solidFill>
              <a:latin typeface="+mn-lt"/>
            </a:endParaRPr>
          </a:p>
          <a:p>
            <a:pPr algn="just"/>
            <a:r>
              <a:rPr lang="en-US" b="1" dirty="0">
                <a:solidFill>
                  <a:schemeClr val="bg1"/>
                </a:solidFill>
                <a:latin typeface="+mn-lt"/>
              </a:rPr>
              <a:t>Developer-centricity: </a:t>
            </a:r>
            <a:r>
              <a:rPr lang="en-US" dirty="0">
                <a:solidFill>
                  <a:schemeClr val="bg1"/>
                </a:solidFill>
                <a:latin typeface="+mn-lt"/>
              </a:rPr>
              <a:t>It offers container scanning, dynamic application security testing (DAST), dependency scanning, and static application security testing (SAST) to support developers.</a:t>
            </a:r>
          </a:p>
          <a:p>
            <a:pPr algn="just"/>
            <a:endParaRPr lang="en-US" dirty="0">
              <a:solidFill>
                <a:schemeClr val="bg1"/>
              </a:solidFill>
              <a:latin typeface="+mn-lt"/>
            </a:endParaRPr>
          </a:p>
          <a:p>
            <a:pPr algn="just"/>
            <a:r>
              <a:rPr lang="en-US" b="1" dirty="0">
                <a:solidFill>
                  <a:schemeClr val="bg1"/>
                </a:solidFill>
                <a:latin typeface="+mn-lt"/>
              </a:rPr>
              <a:t>Integration flexibility: </a:t>
            </a:r>
            <a:r>
              <a:rPr lang="en-US" dirty="0">
                <a:solidFill>
                  <a:schemeClr val="bg1"/>
                </a:solidFill>
                <a:latin typeface="+mn-lt"/>
              </a:rPr>
              <a:t>Integration with popular services such as Campfire, </a:t>
            </a:r>
            <a:r>
              <a:rPr lang="en-US" dirty="0" err="1">
                <a:solidFill>
                  <a:schemeClr val="bg1"/>
                </a:solidFill>
                <a:latin typeface="+mn-lt"/>
              </a:rPr>
              <a:t>Flowdock</a:t>
            </a:r>
            <a:r>
              <a:rPr lang="en-US" dirty="0">
                <a:solidFill>
                  <a:schemeClr val="bg1"/>
                </a:solidFill>
                <a:latin typeface="+mn-lt"/>
              </a:rPr>
              <a:t>, Jira, Pivotal Tracker, and Slack are available to users.</a:t>
            </a:r>
          </a:p>
          <a:p>
            <a:pPr algn="just"/>
            <a:endParaRPr lang="en-US" dirty="0">
              <a:solidFill>
                <a:schemeClr val="bg1"/>
              </a:solidFill>
              <a:latin typeface="+mn-lt"/>
            </a:endParaRPr>
          </a:p>
          <a:p>
            <a:pPr algn="just"/>
            <a:r>
              <a:rPr lang="en-US" b="1" dirty="0">
                <a:solidFill>
                  <a:schemeClr val="bg1"/>
                </a:solidFill>
                <a:latin typeface="+mn-lt"/>
              </a:rPr>
              <a:t>Enterprise-readiness: </a:t>
            </a:r>
            <a:r>
              <a:rPr lang="en-US" dirty="0">
                <a:solidFill>
                  <a:schemeClr val="bg1"/>
                </a:solidFill>
                <a:latin typeface="+mn-lt"/>
              </a:rPr>
              <a:t>It maximizes the overall return on software development for enterprises by delivering software faster while strengthening security and compliance.</a:t>
            </a:r>
          </a:p>
        </p:txBody>
      </p:sp>
    </p:spTree>
    <p:extLst>
      <p:ext uri="{BB962C8B-B14F-4D97-AF65-F5344CB8AC3E}">
        <p14:creationId xmlns:p14="http://schemas.microsoft.com/office/powerpoint/2010/main" val="30206354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2124DB-0B12-C27C-17EF-E7BBA6920794}"/>
              </a:ext>
            </a:extLst>
          </p:cNvPr>
          <p:cNvSpPr>
            <a:spLocks noGrp="1"/>
          </p:cNvSpPr>
          <p:nvPr>
            <p:ph type="title"/>
          </p:nvPr>
        </p:nvSpPr>
        <p:spPr>
          <a:xfrm>
            <a:off x="882992" y="249619"/>
            <a:ext cx="7591319" cy="471331"/>
          </a:xfrm>
        </p:spPr>
        <p:txBody>
          <a:bodyPr>
            <a:noAutofit/>
          </a:bodyPr>
          <a:lstStyle/>
          <a:p>
            <a:pPr algn="ctr"/>
            <a:r>
              <a:rPr lang="en-US" b="1" i="0" dirty="0">
                <a:solidFill>
                  <a:schemeClr val="bg1"/>
                </a:solidFill>
                <a:effectLst/>
                <a:latin typeface="+mj-lt"/>
              </a:rPr>
              <a:t>CI/CD Tools (Cont.)</a:t>
            </a:r>
            <a:endParaRPr lang="en-IN" b="1" dirty="0">
              <a:solidFill>
                <a:schemeClr val="bg1"/>
              </a:solidFill>
              <a:latin typeface="+mj-lt"/>
              <a:cs typeface="Calibri" panose="020F0502020204030204" pitchFamily="34" charset="0"/>
            </a:endParaRPr>
          </a:p>
        </p:txBody>
      </p:sp>
      <p:pic>
        <p:nvPicPr>
          <p:cNvPr id="5" name="Picture 4">
            <a:extLst>
              <a:ext uri="{FF2B5EF4-FFF2-40B4-BE49-F238E27FC236}">
                <a16:creationId xmlns:a16="http://schemas.microsoft.com/office/drawing/2014/main" id="{4D8D84A9-6BE1-D434-C877-AFA635389949}"/>
              </a:ext>
            </a:extLst>
          </p:cNvPr>
          <p:cNvPicPr>
            <a:picLocks noChangeAspect="1"/>
          </p:cNvPicPr>
          <p:nvPr/>
        </p:nvPicPr>
        <p:blipFill>
          <a:blip r:embed="rId2"/>
          <a:stretch>
            <a:fillRect/>
          </a:stretch>
        </p:blipFill>
        <p:spPr>
          <a:xfrm>
            <a:off x="7163021" y="111350"/>
            <a:ext cx="1800225" cy="609600"/>
          </a:xfrm>
          <a:prstGeom prst="rect">
            <a:avLst/>
          </a:prstGeom>
        </p:spPr>
      </p:pic>
      <p:sp>
        <p:nvSpPr>
          <p:cNvPr id="12" name="TextBox 11">
            <a:extLst>
              <a:ext uri="{FF2B5EF4-FFF2-40B4-BE49-F238E27FC236}">
                <a16:creationId xmlns:a16="http://schemas.microsoft.com/office/drawing/2014/main" id="{E2B1DB15-91B6-95A9-9658-6C40F2EC854F}"/>
              </a:ext>
            </a:extLst>
          </p:cNvPr>
          <p:cNvSpPr txBox="1"/>
          <p:nvPr/>
        </p:nvSpPr>
        <p:spPr>
          <a:xfrm>
            <a:off x="1041991" y="807510"/>
            <a:ext cx="7921255" cy="4185761"/>
          </a:xfrm>
          <a:prstGeom prst="rect">
            <a:avLst/>
          </a:prstGeom>
          <a:noFill/>
        </p:spPr>
        <p:txBody>
          <a:bodyPr wrap="square">
            <a:spAutoFit/>
          </a:bodyPr>
          <a:lstStyle/>
          <a:p>
            <a:r>
              <a:rPr lang="en-US" b="1" dirty="0">
                <a:solidFill>
                  <a:schemeClr val="bg1"/>
                </a:solidFill>
                <a:latin typeface="+mn-lt"/>
              </a:rPr>
              <a:t>AWS Pipelines </a:t>
            </a:r>
          </a:p>
          <a:p>
            <a:pPr algn="just"/>
            <a:r>
              <a:rPr lang="en-US" b="1" dirty="0">
                <a:solidFill>
                  <a:schemeClr val="bg1"/>
                </a:solidFill>
                <a:latin typeface="+mn-lt"/>
              </a:rPr>
              <a:t>Overview: </a:t>
            </a:r>
            <a:r>
              <a:rPr lang="en-US" dirty="0">
                <a:solidFill>
                  <a:schemeClr val="bg1"/>
                </a:solidFill>
                <a:latin typeface="+mn-lt"/>
              </a:rPr>
              <a:t>Amazon Web Services (AWS) provides CI/CD tools designed to accelerate the software development cycle.</a:t>
            </a:r>
          </a:p>
          <a:p>
            <a:pPr algn="just"/>
            <a:endParaRPr lang="en-US" dirty="0">
              <a:solidFill>
                <a:schemeClr val="bg1"/>
              </a:solidFill>
              <a:latin typeface="+mn-lt"/>
            </a:endParaRPr>
          </a:p>
          <a:p>
            <a:pPr algn="just"/>
            <a:r>
              <a:rPr lang="en-US" b="1" dirty="0">
                <a:solidFill>
                  <a:schemeClr val="bg1"/>
                </a:solidFill>
                <a:latin typeface="+mn-lt"/>
              </a:rPr>
              <a:t>Key features:</a:t>
            </a:r>
          </a:p>
          <a:p>
            <a:pPr algn="just"/>
            <a:endParaRPr lang="en-US" b="1" dirty="0">
              <a:solidFill>
                <a:schemeClr val="bg1"/>
              </a:solidFill>
              <a:latin typeface="+mn-lt"/>
            </a:endParaRPr>
          </a:p>
          <a:p>
            <a:pPr algn="just"/>
            <a:r>
              <a:rPr lang="en-US" b="1" dirty="0">
                <a:solidFill>
                  <a:schemeClr val="bg1"/>
                </a:solidFill>
                <a:latin typeface="+mn-lt"/>
              </a:rPr>
              <a:t>Ease of installation: </a:t>
            </a:r>
            <a:r>
              <a:rPr lang="en-US" dirty="0">
                <a:solidFill>
                  <a:schemeClr val="bg1"/>
                </a:solidFill>
                <a:latin typeface="+mn-lt"/>
              </a:rPr>
              <a:t>It is possible to develop, test, and deploy applications written in Node.js, Python, Java, PHP, Ruby, C/C++,.NET, Android, and iOS on Linux, macOS, and Windows.</a:t>
            </a:r>
          </a:p>
          <a:p>
            <a:pPr algn="just"/>
            <a:endParaRPr lang="en-US" dirty="0">
              <a:solidFill>
                <a:schemeClr val="bg1"/>
              </a:solidFill>
              <a:latin typeface="+mn-lt"/>
            </a:endParaRPr>
          </a:p>
          <a:p>
            <a:pPr algn="just"/>
            <a:r>
              <a:rPr lang="en-US" b="1" dirty="0">
                <a:solidFill>
                  <a:schemeClr val="bg1"/>
                </a:solidFill>
                <a:latin typeface="+mn-lt"/>
              </a:rPr>
              <a:t>Developer-centricity: </a:t>
            </a:r>
            <a:r>
              <a:rPr lang="en-US" dirty="0">
                <a:solidFill>
                  <a:schemeClr val="bg1"/>
                </a:solidFill>
                <a:latin typeface="+mn-lt"/>
              </a:rPr>
              <a:t>With ease, users can create and push images to container registries such as ECR (Elastic Container Registry).</a:t>
            </a:r>
          </a:p>
          <a:p>
            <a:pPr algn="just"/>
            <a:endParaRPr lang="en-US" dirty="0">
              <a:solidFill>
                <a:schemeClr val="bg1"/>
              </a:solidFill>
              <a:latin typeface="+mn-lt"/>
            </a:endParaRPr>
          </a:p>
          <a:p>
            <a:pPr algn="just"/>
            <a:r>
              <a:rPr lang="en-US" b="1" dirty="0">
                <a:solidFill>
                  <a:schemeClr val="bg1"/>
                </a:solidFill>
                <a:latin typeface="+mn-lt"/>
              </a:rPr>
              <a:t>Integration flexibility: </a:t>
            </a:r>
            <a:r>
              <a:rPr lang="en-US" dirty="0">
                <a:solidFill>
                  <a:schemeClr val="bg1"/>
                </a:solidFill>
                <a:latin typeface="+mn-lt"/>
              </a:rPr>
              <a:t>Pipeline supports a diverse set of community-developed build, test, and deployment apps, as well as many of extensions like Google Play Store</a:t>
            </a:r>
          </a:p>
          <a:p>
            <a:pPr algn="just"/>
            <a:endParaRPr lang="en-US" dirty="0">
              <a:solidFill>
                <a:schemeClr val="bg1"/>
              </a:solidFill>
              <a:latin typeface="+mn-lt"/>
            </a:endParaRPr>
          </a:p>
          <a:p>
            <a:pPr algn="just"/>
            <a:r>
              <a:rPr lang="en-US" b="1" dirty="0">
                <a:solidFill>
                  <a:schemeClr val="bg1"/>
                </a:solidFill>
                <a:latin typeface="+mn-lt"/>
              </a:rPr>
              <a:t>Enterprise-readiness: </a:t>
            </a:r>
            <a:r>
              <a:rPr lang="en-US" dirty="0">
                <a:solidFill>
                  <a:schemeClr val="bg1"/>
                </a:solidFill>
                <a:latin typeface="+mn-lt"/>
              </a:rPr>
              <a:t>AWS services such as Amazon Simple Storage Service (Amazon S3), AWS Secrets Manager, AWS CodeCommit, AWS CodeBuild, and AWS CodeDeploy provide artifact storage, parameter management, automated testing, builds, deployment, and change management for serverless applications across multiple AWS accounts</a:t>
            </a:r>
          </a:p>
        </p:txBody>
      </p:sp>
    </p:spTree>
    <p:extLst>
      <p:ext uri="{BB962C8B-B14F-4D97-AF65-F5344CB8AC3E}">
        <p14:creationId xmlns:p14="http://schemas.microsoft.com/office/powerpoint/2010/main" val="13764614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2124DB-0B12-C27C-17EF-E7BBA6920794}"/>
              </a:ext>
            </a:extLst>
          </p:cNvPr>
          <p:cNvSpPr>
            <a:spLocks noGrp="1"/>
          </p:cNvSpPr>
          <p:nvPr>
            <p:ph type="title"/>
          </p:nvPr>
        </p:nvSpPr>
        <p:spPr>
          <a:xfrm>
            <a:off x="861727" y="336179"/>
            <a:ext cx="7591319" cy="471331"/>
          </a:xfrm>
        </p:spPr>
        <p:txBody>
          <a:bodyPr>
            <a:noAutofit/>
          </a:bodyPr>
          <a:lstStyle/>
          <a:p>
            <a:pPr algn="ctr"/>
            <a:r>
              <a:rPr lang="en-US" b="1" i="0" dirty="0">
                <a:solidFill>
                  <a:schemeClr val="bg1"/>
                </a:solidFill>
                <a:effectLst/>
                <a:latin typeface="+mj-lt"/>
              </a:rPr>
              <a:t>CI/CD Tools (Cont.)</a:t>
            </a:r>
            <a:endParaRPr lang="en-IN" b="1" dirty="0">
              <a:solidFill>
                <a:schemeClr val="bg1"/>
              </a:solidFill>
              <a:latin typeface="+mj-lt"/>
              <a:cs typeface="Calibri" panose="020F0502020204030204" pitchFamily="34" charset="0"/>
            </a:endParaRPr>
          </a:p>
        </p:txBody>
      </p:sp>
      <p:pic>
        <p:nvPicPr>
          <p:cNvPr id="5" name="Picture 4">
            <a:extLst>
              <a:ext uri="{FF2B5EF4-FFF2-40B4-BE49-F238E27FC236}">
                <a16:creationId xmlns:a16="http://schemas.microsoft.com/office/drawing/2014/main" id="{4D8D84A9-6BE1-D434-C877-AFA635389949}"/>
              </a:ext>
            </a:extLst>
          </p:cNvPr>
          <p:cNvPicPr>
            <a:picLocks noChangeAspect="1"/>
          </p:cNvPicPr>
          <p:nvPr/>
        </p:nvPicPr>
        <p:blipFill>
          <a:blip r:embed="rId2"/>
          <a:stretch>
            <a:fillRect/>
          </a:stretch>
        </p:blipFill>
        <p:spPr>
          <a:xfrm>
            <a:off x="7163021" y="111350"/>
            <a:ext cx="1800225" cy="609600"/>
          </a:xfrm>
          <a:prstGeom prst="rect">
            <a:avLst/>
          </a:prstGeom>
        </p:spPr>
      </p:pic>
      <p:sp>
        <p:nvSpPr>
          <p:cNvPr id="12" name="TextBox 11">
            <a:extLst>
              <a:ext uri="{FF2B5EF4-FFF2-40B4-BE49-F238E27FC236}">
                <a16:creationId xmlns:a16="http://schemas.microsoft.com/office/drawing/2014/main" id="{E2B1DB15-91B6-95A9-9658-6C40F2EC854F}"/>
              </a:ext>
            </a:extLst>
          </p:cNvPr>
          <p:cNvSpPr txBox="1"/>
          <p:nvPr/>
        </p:nvSpPr>
        <p:spPr>
          <a:xfrm>
            <a:off x="1041991" y="909756"/>
            <a:ext cx="7921255" cy="3754874"/>
          </a:xfrm>
          <a:prstGeom prst="rect">
            <a:avLst/>
          </a:prstGeom>
          <a:noFill/>
        </p:spPr>
        <p:txBody>
          <a:bodyPr wrap="square">
            <a:spAutoFit/>
          </a:bodyPr>
          <a:lstStyle/>
          <a:p>
            <a:r>
              <a:rPr lang="en-US" b="1" dirty="0">
                <a:solidFill>
                  <a:schemeClr val="bg1"/>
                </a:solidFill>
                <a:latin typeface="+mn-lt"/>
              </a:rPr>
              <a:t>Azure Pipelines </a:t>
            </a:r>
          </a:p>
          <a:p>
            <a:pPr algn="just"/>
            <a:r>
              <a:rPr lang="en-US" b="1" dirty="0">
                <a:solidFill>
                  <a:schemeClr val="bg1"/>
                </a:solidFill>
                <a:latin typeface="+mn-lt"/>
              </a:rPr>
              <a:t>Overview: </a:t>
            </a:r>
            <a:r>
              <a:rPr lang="en-US" dirty="0">
                <a:solidFill>
                  <a:schemeClr val="bg1"/>
                </a:solidFill>
                <a:latin typeface="+mn-lt"/>
              </a:rPr>
              <a:t>Azure Pipelines simplifies the creation and testing of code projects prior to making them freely accessible. </a:t>
            </a:r>
          </a:p>
          <a:p>
            <a:pPr algn="just"/>
            <a:endParaRPr lang="en-US" dirty="0">
              <a:solidFill>
                <a:schemeClr val="bg1"/>
              </a:solidFill>
              <a:latin typeface="+mn-lt"/>
            </a:endParaRPr>
          </a:p>
          <a:p>
            <a:pPr algn="just"/>
            <a:r>
              <a:rPr lang="en-US" b="1" dirty="0">
                <a:solidFill>
                  <a:schemeClr val="bg1"/>
                </a:solidFill>
                <a:latin typeface="+mn-lt"/>
              </a:rPr>
              <a:t>Key features:</a:t>
            </a:r>
          </a:p>
          <a:p>
            <a:pPr algn="just"/>
            <a:endParaRPr lang="en-US" b="1" dirty="0">
              <a:solidFill>
                <a:schemeClr val="bg1"/>
              </a:solidFill>
              <a:latin typeface="+mn-lt"/>
            </a:endParaRPr>
          </a:p>
          <a:p>
            <a:pPr algn="just"/>
            <a:r>
              <a:rPr lang="en-US" b="1" dirty="0">
                <a:solidFill>
                  <a:schemeClr val="bg1"/>
                </a:solidFill>
                <a:latin typeface="+mn-lt"/>
              </a:rPr>
              <a:t>Ease of installation: </a:t>
            </a:r>
            <a:r>
              <a:rPr lang="en-US" dirty="0">
                <a:solidFill>
                  <a:schemeClr val="bg1"/>
                </a:solidFill>
                <a:latin typeface="+mn-lt"/>
              </a:rPr>
              <a:t>It is possible to develop, test, and deploy applications written in Node.js, Python, Java, PHP, Ruby, C/C++,.NET, Android, and iOS on Linux, macOS, and Windows.</a:t>
            </a:r>
          </a:p>
          <a:p>
            <a:pPr algn="just"/>
            <a:endParaRPr lang="en-US" dirty="0">
              <a:solidFill>
                <a:schemeClr val="bg1"/>
              </a:solidFill>
              <a:latin typeface="+mn-lt"/>
            </a:endParaRPr>
          </a:p>
          <a:p>
            <a:pPr algn="just"/>
            <a:r>
              <a:rPr lang="en-US" b="1" dirty="0">
                <a:solidFill>
                  <a:schemeClr val="bg1"/>
                </a:solidFill>
                <a:latin typeface="+mn-lt"/>
              </a:rPr>
              <a:t>Developer-centricity: </a:t>
            </a:r>
            <a:r>
              <a:rPr lang="en-US" dirty="0">
                <a:solidFill>
                  <a:schemeClr val="bg1"/>
                </a:solidFill>
                <a:latin typeface="+mn-lt"/>
              </a:rPr>
              <a:t>With ease, users can create and push images to container registries such as Docker Hub and Azure Container Registry. </a:t>
            </a:r>
          </a:p>
          <a:p>
            <a:pPr algn="just"/>
            <a:endParaRPr lang="en-US" dirty="0">
              <a:solidFill>
                <a:schemeClr val="bg1"/>
              </a:solidFill>
              <a:latin typeface="+mn-lt"/>
            </a:endParaRPr>
          </a:p>
          <a:p>
            <a:pPr algn="just"/>
            <a:r>
              <a:rPr lang="en-US" b="1" dirty="0">
                <a:solidFill>
                  <a:schemeClr val="bg1"/>
                </a:solidFill>
                <a:latin typeface="+mn-lt"/>
              </a:rPr>
              <a:t>Integration flexibility: </a:t>
            </a:r>
            <a:r>
              <a:rPr lang="en-US" dirty="0">
                <a:solidFill>
                  <a:schemeClr val="bg1"/>
                </a:solidFill>
                <a:latin typeface="+mn-lt"/>
              </a:rPr>
              <a:t>Pipeline supports a diverse set of community-developed build, test, and deployment apps, as well as hundreds of extensions ranging from Slack to </a:t>
            </a:r>
            <a:r>
              <a:rPr lang="en-US" dirty="0" err="1">
                <a:solidFill>
                  <a:schemeClr val="bg1"/>
                </a:solidFill>
                <a:latin typeface="+mn-lt"/>
              </a:rPr>
              <a:t>SonarCloud</a:t>
            </a:r>
            <a:r>
              <a:rPr lang="en-US" dirty="0">
                <a:solidFill>
                  <a:schemeClr val="bg1"/>
                </a:solidFill>
                <a:latin typeface="+mn-lt"/>
              </a:rPr>
              <a:t>.</a:t>
            </a:r>
          </a:p>
          <a:p>
            <a:pPr algn="just"/>
            <a:endParaRPr lang="en-US" dirty="0">
              <a:solidFill>
                <a:schemeClr val="bg1"/>
              </a:solidFill>
              <a:latin typeface="+mn-lt"/>
            </a:endParaRPr>
          </a:p>
          <a:p>
            <a:pPr algn="just"/>
            <a:r>
              <a:rPr lang="en-US" b="1" dirty="0">
                <a:solidFill>
                  <a:schemeClr val="bg1"/>
                </a:solidFill>
                <a:latin typeface="+mn-lt"/>
              </a:rPr>
              <a:t>Enterprise-readiness: </a:t>
            </a:r>
            <a:r>
              <a:rPr lang="en-US" dirty="0">
                <a:solidFill>
                  <a:schemeClr val="bg1"/>
                </a:solidFill>
                <a:latin typeface="+mn-lt"/>
              </a:rPr>
              <a:t>Enterprises can benefit from simple build chaining and multi-phased builds that include support for release gates, test integration, reporting, etc.</a:t>
            </a:r>
          </a:p>
        </p:txBody>
      </p:sp>
    </p:spTree>
    <p:extLst>
      <p:ext uri="{BB962C8B-B14F-4D97-AF65-F5344CB8AC3E}">
        <p14:creationId xmlns:p14="http://schemas.microsoft.com/office/powerpoint/2010/main" val="32728098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2124DB-0B12-C27C-17EF-E7BBA6920794}"/>
              </a:ext>
            </a:extLst>
          </p:cNvPr>
          <p:cNvSpPr>
            <a:spLocks noGrp="1"/>
          </p:cNvSpPr>
          <p:nvPr>
            <p:ph type="title"/>
          </p:nvPr>
        </p:nvSpPr>
        <p:spPr>
          <a:xfrm>
            <a:off x="861727" y="336179"/>
            <a:ext cx="7591319" cy="471331"/>
          </a:xfrm>
        </p:spPr>
        <p:txBody>
          <a:bodyPr>
            <a:noAutofit/>
          </a:bodyPr>
          <a:lstStyle/>
          <a:p>
            <a:pPr algn="ctr"/>
            <a:r>
              <a:rPr lang="en-US" b="1" i="0" dirty="0">
                <a:solidFill>
                  <a:schemeClr val="bg1"/>
                </a:solidFill>
                <a:effectLst/>
                <a:latin typeface="+mj-lt"/>
              </a:rPr>
              <a:t>CI/CD Tools (Cont.)</a:t>
            </a:r>
            <a:endParaRPr lang="en-IN" b="1" dirty="0">
              <a:solidFill>
                <a:schemeClr val="bg1"/>
              </a:solidFill>
              <a:latin typeface="+mj-lt"/>
              <a:cs typeface="Calibri" panose="020F0502020204030204" pitchFamily="34" charset="0"/>
            </a:endParaRPr>
          </a:p>
        </p:txBody>
      </p:sp>
      <p:pic>
        <p:nvPicPr>
          <p:cNvPr id="5" name="Picture 4">
            <a:extLst>
              <a:ext uri="{FF2B5EF4-FFF2-40B4-BE49-F238E27FC236}">
                <a16:creationId xmlns:a16="http://schemas.microsoft.com/office/drawing/2014/main" id="{4D8D84A9-6BE1-D434-C877-AFA635389949}"/>
              </a:ext>
            </a:extLst>
          </p:cNvPr>
          <p:cNvPicPr>
            <a:picLocks noChangeAspect="1"/>
          </p:cNvPicPr>
          <p:nvPr/>
        </p:nvPicPr>
        <p:blipFill>
          <a:blip r:embed="rId2"/>
          <a:stretch>
            <a:fillRect/>
          </a:stretch>
        </p:blipFill>
        <p:spPr>
          <a:xfrm>
            <a:off x="7163021" y="111350"/>
            <a:ext cx="1800225" cy="609600"/>
          </a:xfrm>
          <a:prstGeom prst="rect">
            <a:avLst/>
          </a:prstGeom>
        </p:spPr>
      </p:pic>
      <p:sp>
        <p:nvSpPr>
          <p:cNvPr id="12" name="TextBox 11">
            <a:extLst>
              <a:ext uri="{FF2B5EF4-FFF2-40B4-BE49-F238E27FC236}">
                <a16:creationId xmlns:a16="http://schemas.microsoft.com/office/drawing/2014/main" id="{E2B1DB15-91B6-95A9-9658-6C40F2EC854F}"/>
              </a:ext>
            </a:extLst>
          </p:cNvPr>
          <p:cNvSpPr txBox="1"/>
          <p:nvPr/>
        </p:nvSpPr>
        <p:spPr>
          <a:xfrm>
            <a:off x="1116827" y="807510"/>
            <a:ext cx="7591319" cy="3539430"/>
          </a:xfrm>
          <a:prstGeom prst="rect">
            <a:avLst/>
          </a:prstGeom>
          <a:noFill/>
        </p:spPr>
        <p:txBody>
          <a:bodyPr wrap="square">
            <a:spAutoFit/>
          </a:bodyPr>
          <a:lstStyle/>
          <a:p>
            <a:pPr algn="just"/>
            <a:r>
              <a:rPr lang="en-US" b="1" dirty="0">
                <a:solidFill>
                  <a:schemeClr val="bg1"/>
                </a:solidFill>
                <a:latin typeface="+mn-lt"/>
              </a:rPr>
              <a:t>Docker</a:t>
            </a:r>
            <a:r>
              <a:rPr lang="en-US" dirty="0">
                <a:solidFill>
                  <a:schemeClr val="bg1"/>
                </a:solidFill>
                <a:latin typeface="+mn-lt"/>
              </a:rPr>
              <a:t> </a:t>
            </a:r>
          </a:p>
          <a:p>
            <a:pPr algn="just"/>
            <a:r>
              <a:rPr lang="en-US" b="1" dirty="0">
                <a:solidFill>
                  <a:schemeClr val="bg1"/>
                </a:solidFill>
                <a:latin typeface="+mn-lt"/>
              </a:rPr>
              <a:t>Overview: </a:t>
            </a:r>
            <a:r>
              <a:rPr lang="en-US" dirty="0">
                <a:solidFill>
                  <a:schemeClr val="bg1"/>
                </a:solidFill>
                <a:latin typeface="+mn-lt"/>
              </a:rPr>
              <a:t>Docker is a containerization solution widely used in DevOps and CI/CD workflows.</a:t>
            </a:r>
          </a:p>
          <a:p>
            <a:pPr algn="just"/>
            <a:endParaRPr lang="en-US" b="1" dirty="0">
              <a:solidFill>
                <a:schemeClr val="bg1"/>
              </a:solidFill>
              <a:latin typeface="+mn-lt"/>
            </a:endParaRPr>
          </a:p>
          <a:p>
            <a:pPr algn="just"/>
            <a:r>
              <a:rPr lang="en-US" b="1" dirty="0">
                <a:solidFill>
                  <a:schemeClr val="bg1"/>
                </a:solidFill>
                <a:latin typeface="+mn-lt"/>
              </a:rPr>
              <a:t>Key features:</a:t>
            </a:r>
          </a:p>
          <a:p>
            <a:pPr algn="just"/>
            <a:endParaRPr lang="en-US" b="1" dirty="0">
              <a:solidFill>
                <a:schemeClr val="bg1"/>
              </a:solidFill>
              <a:latin typeface="+mn-lt"/>
            </a:endParaRPr>
          </a:p>
          <a:p>
            <a:pPr algn="just"/>
            <a:r>
              <a:rPr lang="en-US" b="1" dirty="0">
                <a:solidFill>
                  <a:schemeClr val="bg1"/>
                </a:solidFill>
                <a:latin typeface="+mn-lt"/>
              </a:rPr>
              <a:t>Ease of installation: </a:t>
            </a:r>
            <a:r>
              <a:rPr lang="en-US" dirty="0">
                <a:solidFill>
                  <a:schemeClr val="bg1"/>
                </a:solidFill>
                <a:latin typeface="+mn-lt"/>
              </a:rPr>
              <a:t>Docker supports application development for computing environments, including public, hybrid, and multi-cloud. It also includes access to free public repositories.</a:t>
            </a:r>
          </a:p>
          <a:p>
            <a:pPr algn="just"/>
            <a:r>
              <a:rPr lang="en-US" dirty="0">
                <a:solidFill>
                  <a:schemeClr val="bg1"/>
                </a:solidFill>
                <a:latin typeface="+mn-lt"/>
              </a:rPr>
              <a:t> </a:t>
            </a:r>
          </a:p>
          <a:p>
            <a:pPr algn="just"/>
            <a:r>
              <a:rPr lang="en-US" b="1" dirty="0">
                <a:solidFill>
                  <a:schemeClr val="bg1"/>
                </a:solidFill>
                <a:latin typeface="+mn-lt"/>
              </a:rPr>
              <a:t>Developer-centricity: </a:t>
            </a:r>
            <a:r>
              <a:rPr lang="en-US" dirty="0">
                <a:solidFill>
                  <a:schemeClr val="bg1"/>
                </a:solidFill>
                <a:latin typeface="+mn-lt"/>
              </a:rPr>
              <a:t>Docker offers open-source developer tools, a thriving community, and pre-built images for developer use. </a:t>
            </a:r>
          </a:p>
          <a:p>
            <a:pPr algn="just"/>
            <a:endParaRPr lang="en-US" dirty="0">
              <a:solidFill>
                <a:schemeClr val="bg1"/>
              </a:solidFill>
              <a:latin typeface="+mn-lt"/>
            </a:endParaRPr>
          </a:p>
          <a:p>
            <a:pPr algn="just"/>
            <a:r>
              <a:rPr lang="en-US" b="1" dirty="0">
                <a:solidFill>
                  <a:schemeClr val="bg1"/>
                </a:solidFill>
                <a:latin typeface="+mn-lt"/>
              </a:rPr>
              <a:t>Integration flexibility: </a:t>
            </a:r>
            <a:r>
              <a:rPr lang="en-US" dirty="0">
                <a:solidFill>
                  <a:schemeClr val="bg1"/>
                </a:solidFill>
                <a:latin typeface="+mn-lt"/>
              </a:rPr>
              <a:t>It allows users to develop applications in any language and natively integrates with a wide range of third-party platforms like Azure, GitHub, etc. </a:t>
            </a:r>
          </a:p>
          <a:p>
            <a:pPr algn="just"/>
            <a:endParaRPr lang="en-US" dirty="0">
              <a:solidFill>
                <a:schemeClr val="bg1"/>
              </a:solidFill>
              <a:latin typeface="+mn-lt"/>
            </a:endParaRPr>
          </a:p>
          <a:p>
            <a:pPr algn="just"/>
            <a:r>
              <a:rPr lang="en-US" b="1" dirty="0">
                <a:solidFill>
                  <a:schemeClr val="bg1"/>
                </a:solidFill>
                <a:latin typeface="+mn-lt"/>
              </a:rPr>
              <a:t>Enterprise readiness: </a:t>
            </a:r>
            <a:r>
              <a:rPr lang="en-US" dirty="0">
                <a:solidFill>
                  <a:schemeClr val="bg1"/>
                </a:solidFill>
                <a:latin typeface="+mn-lt"/>
              </a:rPr>
              <a:t>The Docker Hub feature streamlines enterprise use by integrating with GitHub and enabling deployment using a centralized platform. </a:t>
            </a:r>
          </a:p>
        </p:txBody>
      </p:sp>
    </p:spTree>
    <p:extLst>
      <p:ext uri="{BB962C8B-B14F-4D97-AF65-F5344CB8AC3E}">
        <p14:creationId xmlns:p14="http://schemas.microsoft.com/office/powerpoint/2010/main" val="37595932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2124DB-0B12-C27C-17EF-E7BBA6920794}"/>
              </a:ext>
            </a:extLst>
          </p:cNvPr>
          <p:cNvSpPr>
            <a:spLocks noGrp="1"/>
          </p:cNvSpPr>
          <p:nvPr>
            <p:ph type="title"/>
          </p:nvPr>
        </p:nvSpPr>
        <p:spPr>
          <a:xfrm>
            <a:off x="861727" y="336179"/>
            <a:ext cx="7591319" cy="471331"/>
          </a:xfrm>
        </p:spPr>
        <p:txBody>
          <a:bodyPr>
            <a:noAutofit/>
          </a:bodyPr>
          <a:lstStyle/>
          <a:p>
            <a:pPr algn="ctr"/>
            <a:r>
              <a:rPr lang="en-US" b="1" i="0" dirty="0">
                <a:solidFill>
                  <a:schemeClr val="bg1"/>
                </a:solidFill>
                <a:effectLst/>
                <a:latin typeface="+mj-lt"/>
              </a:rPr>
              <a:t>CI/CD Tools (Cont.)</a:t>
            </a:r>
            <a:endParaRPr lang="en-IN" b="1" dirty="0">
              <a:solidFill>
                <a:schemeClr val="bg1"/>
              </a:solidFill>
              <a:latin typeface="+mj-lt"/>
              <a:cs typeface="Calibri" panose="020F0502020204030204" pitchFamily="34" charset="0"/>
            </a:endParaRPr>
          </a:p>
        </p:txBody>
      </p:sp>
      <p:pic>
        <p:nvPicPr>
          <p:cNvPr id="5" name="Picture 4">
            <a:extLst>
              <a:ext uri="{FF2B5EF4-FFF2-40B4-BE49-F238E27FC236}">
                <a16:creationId xmlns:a16="http://schemas.microsoft.com/office/drawing/2014/main" id="{4D8D84A9-6BE1-D434-C877-AFA635389949}"/>
              </a:ext>
            </a:extLst>
          </p:cNvPr>
          <p:cNvPicPr>
            <a:picLocks noChangeAspect="1"/>
          </p:cNvPicPr>
          <p:nvPr/>
        </p:nvPicPr>
        <p:blipFill>
          <a:blip r:embed="rId2"/>
          <a:stretch>
            <a:fillRect/>
          </a:stretch>
        </p:blipFill>
        <p:spPr>
          <a:xfrm>
            <a:off x="7163021" y="111350"/>
            <a:ext cx="1800225" cy="609600"/>
          </a:xfrm>
          <a:prstGeom prst="rect">
            <a:avLst/>
          </a:prstGeom>
        </p:spPr>
      </p:pic>
      <p:sp>
        <p:nvSpPr>
          <p:cNvPr id="12" name="TextBox 11">
            <a:extLst>
              <a:ext uri="{FF2B5EF4-FFF2-40B4-BE49-F238E27FC236}">
                <a16:creationId xmlns:a16="http://schemas.microsoft.com/office/drawing/2014/main" id="{E2B1DB15-91B6-95A9-9658-6C40F2EC854F}"/>
              </a:ext>
            </a:extLst>
          </p:cNvPr>
          <p:cNvSpPr txBox="1"/>
          <p:nvPr/>
        </p:nvSpPr>
        <p:spPr>
          <a:xfrm>
            <a:off x="1010093" y="807510"/>
            <a:ext cx="7953153" cy="3970318"/>
          </a:xfrm>
          <a:prstGeom prst="rect">
            <a:avLst/>
          </a:prstGeom>
          <a:noFill/>
        </p:spPr>
        <p:txBody>
          <a:bodyPr wrap="square">
            <a:spAutoFit/>
          </a:bodyPr>
          <a:lstStyle/>
          <a:p>
            <a:pPr algn="just"/>
            <a:r>
              <a:rPr lang="en-US" b="1" dirty="0">
                <a:solidFill>
                  <a:schemeClr val="bg1"/>
                </a:solidFill>
                <a:latin typeface="+mn-lt"/>
              </a:rPr>
              <a:t>Jenkins</a:t>
            </a:r>
            <a:r>
              <a:rPr lang="en-US" dirty="0">
                <a:solidFill>
                  <a:schemeClr val="bg1"/>
                </a:solidFill>
                <a:latin typeface="+mn-lt"/>
              </a:rPr>
              <a:t> </a:t>
            </a:r>
          </a:p>
          <a:p>
            <a:pPr algn="just"/>
            <a:r>
              <a:rPr lang="en-US" b="1" dirty="0">
                <a:solidFill>
                  <a:schemeClr val="bg1"/>
                </a:solidFill>
                <a:latin typeface="+mn-lt"/>
              </a:rPr>
              <a:t>Overview: </a:t>
            </a:r>
            <a:r>
              <a:rPr lang="en-US" dirty="0">
                <a:solidFill>
                  <a:schemeClr val="bg1"/>
                </a:solidFill>
                <a:latin typeface="+mn-lt"/>
              </a:rPr>
              <a:t>Jenkins is an open-source server for automation that is free to use. In software development, it aids in the automation of the processes associated with creating, testing, and deploying, hence helping the methods of continuous integration and delivery. </a:t>
            </a:r>
          </a:p>
          <a:p>
            <a:pPr algn="just"/>
            <a:endParaRPr lang="en-US" dirty="0">
              <a:solidFill>
                <a:schemeClr val="bg1"/>
              </a:solidFill>
              <a:latin typeface="+mn-lt"/>
            </a:endParaRPr>
          </a:p>
          <a:p>
            <a:pPr algn="just"/>
            <a:r>
              <a:rPr lang="en-US" b="1" dirty="0">
                <a:solidFill>
                  <a:schemeClr val="bg1"/>
                </a:solidFill>
                <a:latin typeface="+mn-lt"/>
              </a:rPr>
              <a:t>Key features:</a:t>
            </a:r>
          </a:p>
          <a:p>
            <a:pPr algn="just"/>
            <a:endParaRPr lang="en-US" b="1" dirty="0">
              <a:solidFill>
                <a:schemeClr val="bg1"/>
              </a:solidFill>
              <a:latin typeface="+mn-lt"/>
            </a:endParaRPr>
          </a:p>
          <a:p>
            <a:pPr algn="just"/>
            <a:r>
              <a:rPr lang="en-US" b="1" dirty="0">
                <a:solidFill>
                  <a:schemeClr val="bg1"/>
                </a:solidFill>
                <a:latin typeface="+mn-lt"/>
              </a:rPr>
              <a:t>Ease of installation: </a:t>
            </a:r>
            <a:r>
              <a:rPr lang="en-US" dirty="0">
                <a:solidFill>
                  <a:schemeClr val="bg1"/>
                </a:solidFill>
                <a:latin typeface="+mn-lt"/>
              </a:rPr>
              <a:t>It is a Java-based tool that is ready to work right out of the box on various operating systems, including Windows, Linux, macOS, and other Unix operating systems.</a:t>
            </a:r>
          </a:p>
          <a:p>
            <a:pPr algn="just"/>
            <a:endParaRPr lang="en-US" dirty="0">
              <a:solidFill>
                <a:schemeClr val="bg1"/>
              </a:solidFill>
              <a:latin typeface="+mn-lt"/>
            </a:endParaRPr>
          </a:p>
          <a:p>
            <a:pPr algn="just"/>
            <a:r>
              <a:rPr lang="en-US" b="1" dirty="0">
                <a:solidFill>
                  <a:schemeClr val="bg1"/>
                </a:solidFill>
                <a:latin typeface="+mn-lt"/>
              </a:rPr>
              <a:t>Developer-centricity: </a:t>
            </a:r>
            <a:r>
              <a:rPr lang="en-US" dirty="0">
                <a:solidFill>
                  <a:schemeClr val="bg1"/>
                </a:solidFill>
                <a:latin typeface="+mn-lt"/>
              </a:rPr>
              <a:t>It offers greater control and flexibility of configuration to developers, owing to its web interface. </a:t>
            </a:r>
          </a:p>
          <a:p>
            <a:pPr algn="just"/>
            <a:endParaRPr lang="en-US" dirty="0">
              <a:solidFill>
                <a:schemeClr val="bg1"/>
              </a:solidFill>
              <a:latin typeface="+mn-lt"/>
            </a:endParaRPr>
          </a:p>
          <a:p>
            <a:pPr algn="just"/>
            <a:r>
              <a:rPr lang="en-US" b="1" dirty="0">
                <a:solidFill>
                  <a:schemeClr val="bg1"/>
                </a:solidFill>
                <a:latin typeface="+mn-lt"/>
              </a:rPr>
              <a:t>Integration flexibility: </a:t>
            </a:r>
            <a:r>
              <a:rPr lang="en-US" dirty="0">
                <a:solidFill>
                  <a:schemeClr val="bg1"/>
                </a:solidFill>
                <a:latin typeface="+mn-lt"/>
              </a:rPr>
              <a:t>Jenkins’s functionality can be expanded via its plugin architecture, which opens the door to many possibilities for the tools Jenkins can integrate with.</a:t>
            </a:r>
          </a:p>
          <a:p>
            <a:pPr algn="just"/>
            <a:endParaRPr lang="en-US" dirty="0">
              <a:solidFill>
                <a:schemeClr val="bg1"/>
              </a:solidFill>
              <a:latin typeface="+mn-lt"/>
            </a:endParaRPr>
          </a:p>
          <a:p>
            <a:pPr algn="just"/>
            <a:r>
              <a:rPr lang="en-US" b="1" dirty="0">
                <a:solidFill>
                  <a:schemeClr val="bg1"/>
                </a:solidFill>
                <a:latin typeface="+mn-lt"/>
              </a:rPr>
              <a:t>Enterprise-readiness: </a:t>
            </a:r>
            <a:r>
              <a:rPr lang="en-US" dirty="0">
                <a:solidFill>
                  <a:schemeClr val="bg1"/>
                </a:solidFill>
                <a:latin typeface="+mn-lt"/>
              </a:rPr>
              <a:t>Enterprises can benefit from Jenkins Enterprise, a powerful CI/CD tool built on Jenkins’ open-source capabilities. </a:t>
            </a:r>
          </a:p>
        </p:txBody>
      </p:sp>
    </p:spTree>
    <p:extLst>
      <p:ext uri="{BB962C8B-B14F-4D97-AF65-F5344CB8AC3E}">
        <p14:creationId xmlns:p14="http://schemas.microsoft.com/office/powerpoint/2010/main" val="36363236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2124DB-0B12-C27C-17EF-E7BBA6920794}"/>
              </a:ext>
            </a:extLst>
          </p:cNvPr>
          <p:cNvSpPr>
            <a:spLocks noGrp="1"/>
          </p:cNvSpPr>
          <p:nvPr>
            <p:ph type="title"/>
          </p:nvPr>
        </p:nvSpPr>
        <p:spPr>
          <a:xfrm>
            <a:off x="861727" y="336179"/>
            <a:ext cx="7591319" cy="471331"/>
          </a:xfrm>
        </p:spPr>
        <p:txBody>
          <a:bodyPr>
            <a:noAutofit/>
          </a:bodyPr>
          <a:lstStyle/>
          <a:p>
            <a:pPr algn="ctr"/>
            <a:r>
              <a:rPr lang="en-US" b="1" i="0" dirty="0">
                <a:solidFill>
                  <a:schemeClr val="bg1"/>
                </a:solidFill>
                <a:effectLst/>
                <a:latin typeface="+mj-lt"/>
              </a:rPr>
              <a:t>Product Comparison </a:t>
            </a:r>
            <a:endParaRPr lang="en-IN" b="1" dirty="0">
              <a:solidFill>
                <a:schemeClr val="bg1"/>
              </a:solidFill>
              <a:latin typeface="+mj-lt"/>
              <a:cs typeface="Calibri" panose="020F0502020204030204" pitchFamily="34" charset="0"/>
            </a:endParaRPr>
          </a:p>
        </p:txBody>
      </p:sp>
      <p:pic>
        <p:nvPicPr>
          <p:cNvPr id="5" name="Picture 4">
            <a:extLst>
              <a:ext uri="{FF2B5EF4-FFF2-40B4-BE49-F238E27FC236}">
                <a16:creationId xmlns:a16="http://schemas.microsoft.com/office/drawing/2014/main" id="{4D8D84A9-6BE1-D434-C877-AFA635389949}"/>
              </a:ext>
            </a:extLst>
          </p:cNvPr>
          <p:cNvPicPr>
            <a:picLocks noChangeAspect="1"/>
          </p:cNvPicPr>
          <p:nvPr/>
        </p:nvPicPr>
        <p:blipFill>
          <a:blip r:embed="rId2"/>
          <a:stretch>
            <a:fillRect/>
          </a:stretch>
        </p:blipFill>
        <p:spPr>
          <a:xfrm>
            <a:off x="7163021" y="111350"/>
            <a:ext cx="1800225" cy="609600"/>
          </a:xfrm>
          <a:prstGeom prst="rect">
            <a:avLst/>
          </a:prstGeom>
        </p:spPr>
      </p:pic>
      <p:graphicFrame>
        <p:nvGraphicFramePr>
          <p:cNvPr id="3" name="Table 3">
            <a:extLst>
              <a:ext uri="{FF2B5EF4-FFF2-40B4-BE49-F238E27FC236}">
                <a16:creationId xmlns:a16="http://schemas.microsoft.com/office/drawing/2014/main" id="{952C5160-3604-06A9-1021-5F458894307B}"/>
              </a:ext>
            </a:extLst>
          </p:cNvPr>
          <p:cNvGraphicFramePr>
            <a:graphicFrameLocks noGrp="1"/>
          </p:cNvGraphicFramePr>
          <p:nvPr>
            <p:extLst>
              <p:ext uri="{D42A27DB-BD31-4B8C-83A1-F6EECF244321}">
                <p14:modId xmlns:p14="http://schemas.microsoft.com/office/powerpoint/2010/main" val="1939572855"/>
              </p:ext>
            </p:extLst>
          </p:nvPr>
        </p:nvGraphicFramePr>
        <p:xfrm>
          <a:off x="1031354" y="936309"/>
          <a:ext cx="8038217" cy="4095841"/>
        </p:xfrm>
        <a:graphic>
          <a:graphicData uri="http://schemas.openxmlformats.org/drawingml/2006/table">
            <a:tbl>
              <a:tblPr firstRow="1" bandRow="1">
                <a:tableStyleId>{F5AB1C69-6EDB-4FF4-983F-18BD219EF322}</a:tableStyleId>
              </a:tblPr>
              <a:tblGrid>
                <a:gridCol w="878846">
                  <a:extLst>
                    <a:ext uri="{9D8B030D-6E8A-4147-A177-3AD203B41FA5}">
                      <a16:colId xmlns:a16="http://schemas.microsoft.com/office/drawing/2014/main" val="1637382746"/>
                    </a:ext>
                  </a:extLst>
                </a:gridCol>
                <a:gridCol w="1843431">
                  <a:extLst>
                    <a:ext uri="{9D8B030D-6E8A-4147-A177-3AD203B41FA5}">
                      <a16:colId xmlns:a16="http://schemas.microsoft.com/office/drawing/2014/main" val="1164495743"/>
                    </a:ext>
                  </a:extLst>
                </a:gridCol>
                <a:gridCol w="3794038">
                  <a:extLst>
                    <a:ext uri="{9D8B030D-6E8A-4147-A177-3AD203B41FA5}">
                      <a16:colId xmlns:a16="http://schemas.microsoft.com/office/drawing/2014/main" val="68113250"/>
                    </a:ext>
                  </a:extLst>
                </a:gridCol>
                <a:gridCol w="1521902">
                  <a:extLst>
                    <a:ext uri="{9D8B030D-6E8A-4147-A177-3AD203B41FA5}">
                      <a16:colId xmlns:a16="http://schemas.microsoft.com/office/drawing/2014/main" val="1980330263"/>
                    </a:ext>
                  </a:extLst>
                </a:gridCol>
              </a:tblGrid>
              <a:tr h="413079">
                <a:tc>
                  <a:txBody>
                    <a:bodyPr/>
                    <a:lstStyle/>
                    <a:p>
                      <a:pPr algn="just"/>
                      <a:endParaRPr lang="en-IN" sz="1300" dirty="0"/>
                    </a:p>
                  </a:txBody>
                  <a:tcPr/>
                </a:tc>
                <a:tc>
                  <a:txBody>
                    <a:bodyPr/>
                    <a:lstStyle/>
                    <a:p>
                      <a:pPr algn="ctr"/>
                      <a:r>
                        <a:rPr lang="en-IN" sz="1300" dirty="0"/>
                        <a:t>Offerings</a:t>
                      </a:r>
                    </a:p>
                  </a:txBody>
                  <a:tcPr/>
                </a:tc>
                <a:tc>
                  <a:txBody>
                    <a:bodyPr/>
                    <a:lstStyle/>
                    <a:p>
                      <a:pPr algn="ctr"/>
                      <a:r>
                        <a:rPr lang="en-IN" sz="1300" dirty="0"/>
                        <a:t>Pricing</a:t>
                      </a:r>
                    </a:p>
                  </a:txBody>
                  <a:tcPr/>
                </a:tc>
                <a:tc>
                  <a:txBody>
                    <a:bodyPr/>
                    <a:lstStyle/>
                    <a:p>
                      <a:pPr algn="ctr"/>
                      <a:r>
                        <a:rPr lang="en-IN" sz="1300" dirty="0"/>
                        <a:t>Verdict</a:t>
                      </a:r>
                    </a:p>
                  </a:txBody>
                  <a:tcPr/>
                </a:tc>
                <a:extLst>
                  <a:ext uri="{0D108BD9-81ED-4DB2-BD59-A6C34878D82A}">
                    <a16:rowId xmlns:a16="http://schemas.microsoft.com/office/drawing/2014/main" val="4286415767"/>
                  </a:ext>
                </a:extLst>
              </a:tr>
              <a:tr h="3682762">
                <a:tc>
                  <a:txBody>
                    <a:bodyPr/>
                    <a:lstStyle/>
                    <a:p>
                      <a:pPr algn="just"/>
                      <a:r>
                        <a:rPr lang="en-IN" sz="1300" dirty="0"/>
                        <a:t>AWS Pipeline</a:t>
                      </a:r>
                    </a:p>
                  </a:txBody>
                  <a:tcPr/>
                </a:tc>
                <a:tc>
                  <a:txBody>
                    <a:bodyPr/>
                    <a:lstStyle/>
                    <a:p>
                      <a:pPr algn="just"/>
                      <a:r>
                        <a:rPr lang="en-US" sz="1300" dirty="0"/>
                        <a:t>AWS Code Pipeline allows you to model the different stages of your software release process using the console interface, the AWS CLI, AWS CloudFormation, or the AWS.</a:t>
                      </a:r>
                      <a:endParaRPr lang="en-IN" sz="1300" dirty="0"/>
                    </a:p>
                  </a:txBody>
                  <a:tcPr/>
                </a:tc>
                <a:tc>
                  <a:txBody>
                    <a:bodyPr/>
                    <a:lstStyle/>
                    <a:p>
                      <a:pPr marL="285750" indent="-285750" algn="just">
                        <a:buFont typeface="Arial" panose="020B0604020202020204" pitchFamily="34" charset="0"/>
                        <a:buChar char="•"/>
                      </a:pPr>
                      <a:r>
                        <a:rPr lang="en-US" sz="1300" dirty="0"/>
                        <a:t>AWS Code Pipeline costs $1.00 per active pipeline* per month. To encourage experimentation, pipelines are free for the first 30 days after creation.</a:t>
                      </a:r>
                    </a:p>
                    <a:p>
                      <a:pPr marL="285750" indent="-285750" algn="just">
                        <a:buFont typeface="Arial" panose="020B0604020202020204" pitchFamily="34" charset="0"/>
                        <a:buChar char="•"/>
                      </a:pPr>
                      <a:r>
                        <a:rPr lang="en-US" sz="1300" dirty="0"/>
                        <a:t>An active pipeline is a pipeline that has existed for more than 30 days and has at least one code change that runs through it during the month.</a:t>
                      </a:r>
                    </a:p>
                    <a:p>
                      <a:pPr marL="285750" indent="-285750" algn="just">
                        <a:buFont typeface="Arial" panose="020B0604020202020204" pitchFamily="34" charset="0"/>
                        <a:buChar char="•"/>
                      </a:pPr>
                      <a:r>
                        <a:rPr lang="en-US" sz="1300" dirty="0"/>
                        <a:t>There is no charge for pipelines that have no new code changes running through them during the month. </a:t>
                      </a:r>
                    </a:p>
                    <a:p>
                      <a:pPr marL="285750" indent="-285750" algn="just">
                        <a:buFont typeface="Arial" panose="020B0604020202020204" pitchFamily="34" charset="0"/>
                        <a:buChar char="•"/>
                      </a:pPr>
                      <a:r>
                        <a:rPr lang="en-US" sz="1300" dirty="0"/>
                        <a:t>An active pipeline is not prorated for partial months. It is priced at $40 per Microsoft-hosted CI/CD parallel task and $15 per additional self-hosted CI/CD parallel job with unlimited minutes.</a:t>
                      </a:r>
                      <a:endParaRPr lang="en-IN" sz="1300" dirty="0"/>
                    </a:p>
                  </a:txBody>
                  <a:tcPr/>
                </a:tc>
                <a:tc>
                  <a:txBody>
                    <a:bodyPr/>
                    <a:lstStyle/>
                    <a:p>
                      <a:pPr algn="just"/>
                      <a:r>
                        <a:rPr lang="en-IN" sz="1300" dirty="0"/>
                        <a:t>Aws pipelines are most widely used and ease offering service which allows you to source the code from bitbucket, GitHub and GitLab. Therefore it is one of the best for first time and experience user.</a:t>
                      </a:r>
                    </a:p>
                  </a:txBody>
                  <a:tcPr/>
                </a:tc>
                <a:extLst>
                  <a:ext uri="{0D108BD9-81ED-4DB2-BD59-A6C34878D82A}">
                    <a16:rowId xmlns:a16="http://schemas.microsoft.com/office/drawing/2014/main" val="3244518025"/>
                  </a:ext>
                </a:extLst>
              </a:tr>
            </a:tbl>
          </a:graphicData>
        </a:graphic>
      </p:graphicFrame>
    </p:spTree>
    <p:extLst>
      <p:ext uri="{BB962C8B-B14F-4D97-AF65-F5344CB8AC3E}">
        <p14:creationId xmlns:p14="http://schemas.microsoft.com/office/powerpoint/2010/main" val="9601211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2124DB-0B12-C27C-17EF-E7BBA6920794}"/>
              </a:ext>
            </a:extLst>
          </p:cNvPr>
          <p:cNvSpPr>
            <a:spLocks noGrp="1"/>
          </p:cNvSpPr>
          <p:nvPr>
            <p:ph type="title"/>
          </p:nvPr>
        </p:nvSpPr>
        <p:spPr>
          <a:xfrm>
            <a:off x="861727" y="249619"/>
            <a:ext cx="7591319" cy="471331"/>
          </a:xfrm>
        </p:spPr>
        <p:txBody>
          <a:bodyPr>
            <a:noAutofit/>
          </a:bodyPr>
          <a:lstStyle/>
          <a:p>
            <a:pPr algn="ctr"/>
            <a:r>
              <a:rPr lang="en-US" b="1" i="0" dirty="0">
                <a:solidFill>
                  <a:schemeClr val="bg1"/>
                </a:solidFill>
                <a:effectLst/>
                <a:latin typeface="+mj-lt"/>
              </a:rPr>
              <a:t>Product Comparison </a:t>
            </a:r>
            <a:endParaRPr lang="en-IN" b="1" dirty="0">
              <a:solidFill>
                <a:schemeClr val="bg1"/>
              </a:solidFill>
              <a:latin typeface="+mj-lt"/>
              <a:cs typeface="Calibri" panose="020F0502020204030204" pitchFamily="34" charset="0"/>
            </a:endParaRPr>
          </a:p>
        </p:txBody>
      </p:sp>
      <p:pic>
        <p:nvPicPr>
          <p:cNvPr id="5" name="Picture 4">
            <a:extLst>
              <a:ext uri="{FF2B5EF4-FFF2-40B4-BE49-F238E27FC236}">
                <a16:creationId xmlns:a16="http://schemas.microsoft.com/office/drawing/2014/main" id="{4D8D84A9-6BE1-D434-C877-AFA635389949}"/>
              </a:ext>
            </a:extLst>
          </p:cNvPr>
          <p:cNvPicPr>
            <a:picLocks noChangeAspect="1"/>
          </p:cNvPicPr>
          <p:nvPr/>
        </p:nvPicPr>
        <p:blipFill>
          <a:blip r:embed="rId2"/>
          <a:stretch>
            <a:fillRect/>
          </a:stretch>
        </p:blipFill>
        <p:spPr>
          <a:xfrm>
            <a:off x="7163021" y="111350"/>
            <a:ext cx="1800225" cy="609600"/>
          </a:xfrm>
          <a:prstGeom prst="rect">
            <a:avLst/>
          </a:prstGeom>
        </p:spPr>
      </p:pic>
      <p:graphicFrame>
        <p:nvGraphicFramePr>
          <p:cNvPr id="3" name="Table 3">
            <a:extLst>
              <a:ext uri="{FF2B5EF4-FFF2-40B4-BE49-F238E27FC236}">
                <a16:creationId xmlns:a16="http://schemas.microsoft.com/office/drawing/2014/main" id="{952C5160-3604-06A9-1021-5F458894307B}"/>
              </a:ext>
            </a:extLst>
          </p:cNvPr>
          <p:cNvGraphicFramePr>
            <a:graphicFrameLocks noGrp="1"/>
          </p:cNvGraphicFramePr>
          <p:nvPr>
            <p:extLst>
              <p:ext uri="{D42A27DB-BD31-4B8C-83A1-F6EECF244321}">
                <p14:modId xmlns:p14="http://schemas.microsoft.com/office/powerpoint/2010/main" val="1711267531"/>
              </p:ext>
            </p:extLst>
          </p:nvPr>
        </p:nvGraphicFramePr>
        <p:xfrm>
          <a:off x="1116413" y="913395"/>
          <a:ext cx="7676707" cy="4141894"/>
        </p:xfrm>
        <a:graphic>
          <a:graphicData uri="http://schemas.openxmlformats.org/drawingml/2006/table">
            <a:tbl>
              <a:tblPr firstRow="1" bandRow="1">
                <a:tableStyleId>{F5AB1C69-6EDB-4FF4-983F-18BD219EF322}</a:tableStyleId>
              </a:tblPr>
              <a:tblGrid>
                <a:gridCol w="974942">
                  <a:extLst>
                    <a:ext uri="{9D8B030D-6E8A-4147-A177-3AD203B41FA5}">
                      <a16:colId xmlns:a16="http://schemas.microsoft.com/office/drawing/2014/main" val="1637382746"/>
                    </a:ext>
                  </a:extLst>
                </a:gridCol>
                <a:gridCol w="2394807">
                  <a:extLst>
                    <a:ext uri="{9D8B030D-6E8A-4147-A177-3AD203B41FA5}">
                      <a16:colId xmlns:a16="http://schemas.microsoft.com/office/drawing/2014/main" val="1164495743"/>
                    </a:ext>
                  </a:extLst>
                </a:gridCol>
                <a:gridCol w="1674343">
                  <a:extLst>
                    <a:ext uri="{9D8B030D-6E8A-4147-A177-3AD203B41FA5}">
                      <a16:colId xmlns:a16="http://schemas.microsoft.com/office/drawing/2014/main" val="68113250"/>
                    </a:ext>
                  </a:extLst>
                </a:gridCol>
                <a:gridCol w="2632615">
                  <a:extLst>
                    <a:ext uri="{9D8B030D-6E8A-4147-A177-3AD203B41FA5}">
                      <a16:colId xmlns:a16="http://schemas.microsoft.com/office/drawing/2014/main" val="1980330263"/>
                    </a:ext>
                  </a:extLst>
                </a:gridCol>
              </a:tblGrid>
              <a:tr h="331894">
                <a:tc>
                  <a:txBody>
                    <a:bodyPr/>
                    <a:lstStyle/>
                    <a:p>
                      <a:endParaRPr lang="en-IN" dirty="0"/>
                    </a:p>
                  </a:txBody>
                  <a:tcPr/>
                </a:tc>
                <a:tc>
                  <a:txBody>
                    <a:bodyPr/>
                    <a:lstStyle/>
                    <a:p>
                      <a:r>
                        <a:rPr lang="en-IN" dirty="0"/>
                        <a:t>Offerings</a:t>
                      </a:r>
                    </a:p>
                  </a:txBody>
                  <a:tcPr/>
                </a:tc>
                <a:tc>
                  <a:txBody>
                    <a:bodyPr/>
                    <a:lstStyle/>
                    <a:p>
                      <a:r>
                        <a:rPr lang="en-IN" dirty="0"/>
                        <a:t>Pricing</a:t>
                      </a:r>
                    </a:p>
                  </a:txBody>
                  <a:tcPr/>
                </a:tc>
                <a:tc>
                  <a:txBody>
                    <a:bodyPr/>
                    <a:lstStyle/>
                    <a:p>
                      <a:r>
                        <a:rPr lang="en-IN" dirty="0"/>
                        <a:t>Verdict</a:t>
                      </a:r>
                    </a:p>
                  </a:txBody>
                  <a:tcPr/>
                </a:tc>
                <a:extLst>
                  <a:ext uri="{0D108BD9-81ED-4DB2-BD59-A6C34878D82A}">
                    <a16:rowId xmlns:a16="http://schemas.microsoft.com/office/drawing/2014/main" val="4286415767"/>
                  </a:ext>
                </a:extLst>
              </a:tr>
              <a:tr h="1712098">
                <a:tc>
                  <a:txBody>
                    <a:bodyPr/>
                    <a:lstStyle/>
                    <a:p>
                      <a:r>
                        <a:rPr lang="en-IN" dirty="0"/>
                        <a:t>Azure Pipeline</a:t>
                      </a:r>
                    </a:p>
                  </a:txBody>
                  <a:tcPr/>
                </a:tc>
                <a:tc>
                  <a:txBody>
                    <a:bodyPr/>
                    <a:lstStyle/>
                    <a:p>
                      <a:r>
                        <a:rPr lang="en-US" dirty="0"/>
                        <a:t>Azure Pipelines ensures that every open source project has rapid CI/CD capabilities. Further, users receive ten complimentary parallel tasks with unlimited build minutes for any open source project.</a:t>
                      </a:r>
                      <a:endParaRPr lang="en-IN" dirty="0"/>
                    </a:p>
                  </a:txBody>
                  <a:tcPr/>
                </a:tc>
                <a:tc>
                  <a:txBody>
                    <a:bodyPr/>
                    <a:lstStyle/>
                    <a:p>
                      <a:r>
                        <a:rPr lang="en-US" dirty="0"/>
                        <a:t>It is priced at $40 per Microsoft-hosted CI/CD parallel task and $15 per additional self-hosted CI/CD parallel job with unlimited minutes.</a:t>
                      </a:r>
                      <a:endParaRPr lang="en-IN" dirty="0"/>
                    </a:p>
                  </a:txBody>
                  <a:tcPr/>
                </a:tc>
                <a:tc>
                  <a:txBody>
                    <a:bodyPr/>
                    <a:lstStyle/>
                    <a:p>
                      <a:r>
                        <a:rPr lang="en-US" dirty="0"/>
                        <a:t>The features are all synchronized making it extremely easy to use. However, it might be challenging to implement environment-specific adjustments.</a:t>
                      </a:r>
                      <a:endParaRPr lang="en-IN" dirty="0"/>
                    </a:p>
                  </a:txBody>
                  <a:tcPr/>
                </a:tc>
                <a:extLst>
                  <a:ext uri="{0D108BD9-81ED-4DB2-BD59-A6C34878D82A}">
                    <a16:rowId xmlns:a16="http://schemas.microsoft.com/office/drawing/2014/main" val="3244518025"/>
                  </a:ext>
                </a:extLst>
              </a:tr>
              <a:tr h="1915228">
                <a:tc>
                  <a:txBody>
                    <a:bodyPr/>
                    <a:lstStyle/>
                    <a:p>
                      <a:r>
                        <a:rPr lang="en-IN" dirty="0"/>
                        <a:t>GitLab</a:t>
                      </a:r>
                    </a:p>
                  </a:txBody>
                  <a:tcPr/>
                </a:tc>
                <a:tc>
                  <a:txBody>
                    <a:bodyPr/>
                    <a:lstStyle/>
                    <a:p>
                      <a:r>
                        <a:rPr lang="en-US" dirty="0"/>
                        <a:t>GitLab is a single application for the entire software development lifecycle, from project planning and source code management to delivery and upkeep. This reduces the need to maintain multiple tools in the stack.</a:t>
                      </a:r>
                      <a:endParaRPr lang="en-IN" dirty="0"/>
                    </a:p>
                  </a:txBody>
                  <a:tcPr/>
                </a:tc>
                <a:tc>
                  <a:txBody>
                    <a:bodyPr/>
                    <a:lstStyle/>
                    <a:p>
                      <a:r>
                        <a:rPr lang="en-US" dirty="0"/>
                        <a:t>GitLab is free for individual users and costs $19 per user for teams.</a:t>
                      </a:r>
                      <a:endParaRPr lang="en-IN" dirty="0"/>
                    </a:p>
                  </a:txBody>
                  <a:tcPr/>
                </a:tc>
                <a:tc>
                  <a:txBody>
                    <a:bodyPr/>
                    <a:lstStyle/>
                    <a:p>
                      <a:r>
                        <a:rPr lang="en-US" dirty="0"/>
                        <a:t>Gitlab is an extremely popular CI/CD tool, mainly due to its free tier, which offers 5 GB of complimentary storage and 10 GB of data transfers. However, it does not provide premium consultancy services like large-scale integrations.</a:t>
                      </a:r>
                      <a:endParaRPr lang="en-IN" dirty="0"/>
                    </a:p>
                  </a:txBody>
                  <a:tcPr/>
                </a:tc>
                <a:extLst>
                  <a:ext uri="{0D108BD9-81ED-4DB2-BD59-A6C34878D82A}">
                    <a16:rowId xmlns:a16="http://schemas.microsoft.com/office/drawing/2014/main" val="2212239640"/>
                  </a:ext>
                </a:extLst>
              </a:tr>
            </a:tbl>
          </a:graphicData>
        </a:graphic>
      </p:graphicFrame>
    </p:spTree>
    <p:extLst>
      <p:ext uri="{BB962C8B-B14F-4D97-AF65-F5344CB8AC3E}">
        <p14:creationId xmlns:p14="http://schemas.microsoft.com/office/powerpoint/2010/main" val="22045702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2124DB-0B12-C27C-17EF-E7BBA6920794}"/>
              </a:ext>
            </a:extLst>
          </p:cNvPr>
          <p:cNvSpPr>
            <a:spLocks noGrp="1"/>
          </p:cNvSpPr>
          <p:nvPr>
            <p:ph type="title"/>
          </p:nvPr>
        </p:nvSpPr>
        <p:spPr>
          <a:xfrm>
            <a:off x="936155" y="416150"/>
            <a:ext cx="7591319" cy="471331"/>
          </a:xfrm>
        </p:spPr>
        <p:txBody>
          <a:bodyPr>
            <a:noAutofit/>
          </a:bodyPr>
          <a:lstStyle/>
          <a:p>
            <a:pPr algn="ctr"/>
            <a:r>
              <a:rPr lang="en-US" b="1" i="0" dirty="0">
                <a:solidFill>
                  <a:schemeClr val="bg1"/>
                </a:solidFill>
                <a:effectLst/>
                <a:latin typeface="+mj-lt"/>
              </a:rPr>
              <a:t>Product Comparison </a:t>
            </a:r>
            <a:endParaRPr lang="en-IN" b="1" dirty="0">
              <a:solidFill>
                <a:schemeClr val="bg1"/>
              </a:solidFill>
              <a:latin typeface="+mj-lt"/>
              <a:cs typeface="Calibri" panose="020F0502020204030204" pitchFamily="34" charset="0"/>
            </a:endParaRPr>
          </a:p>
        </p:txBody>
      </p:sp>
      <p:pic>
        <p:nvPicPr>
          <p:cNvPr id="5" name="Picture 4">
            <a:extLst>
              <a:ext uri="{FF2B5EF4-FFF2-40B4-BE49-F238E27FC236}">
                <a16:creationId xmlns:a16="http://schemas.microsoft.com/office/drawing/2014/main" id="{4D8D84A9-6BE1-D434-C877-AFA635389949}"/>
              </a:ext>
            </a:extLst>
          </p:cNvPr>
          <p:cNvPicPr>
            <a:picLocks noChangeAspect="1"/>
          </p:cNvPicPr>
          <p:nvPr/>
        </p:nvPicPr>
        <p:blipFill>
          <a:blip r:embed="rId2"/>
          <a:stretch>
            <a:fillRect/>
          </a:stretch>
        </p:blipFill>
        <p:spPr>
          <a:xfrm>
            <a:off x="7163021" y="111350"/>
            <a:ext cx="1800225" cy="609600"/>
          </a:xfrm>
          <a:prstGeom prst="rect">
            <a:avLst/>
          </a:prstGeom>
        </p:spPr>
      </p:pic>
      <p:graphicFrame>
        <p:nvGraphicFramePr>
          <p:cNvPr id="3" name="Table 3">
            <a:extLst>
              <a:ext uri="{FF2B5EF4-FFF2-40B4-BE49-F238E27FC236}">
                <a16:creationId xmlns:a16="http://schemas.microsoft.com/office/drawing/2014/main" id="{952C5160-3604-06A9-1021-5F458894307B}"/>
              </a:ext>
            </a:extLst>
          </p:cNvPr>
          <p:cNvGraphicFramePr>
            <a:graphicFrameLocks noGrp="1"/>
          </p:cNvGraphicFramePr>
          <p:nvPr>
            <p:extLst>
              <p:ext uri="{D42A27DB-BD31-4B8C-83A1-F6EECF244321}">
                <p14:modId xmlns:p14="http://schemas.microsoft.com/office/powerpoint/2010/main" val="890650875"/>
              </p:ext>
            </p:extLst>
          </p:nvPr>
        </p:nvGraphicFramePr>
        <p:xfrm>
          <a:off x="1169908" y="1204985"/>
          <a:ext cx="7793338" cy="3774983"/>
        </p:xfrm>
        <a:graphic>
          <a:graphicData uri="http://schemas.openxmlformats.org/drawingml/2006/table">
            <a:tbl>
              <a:tblPr firstRow="1" bandRow="1">
                <a:tableStyleId>{F5AB1C69-6EDB-4FF4-983F-18BD219EF322}</a:tableStyleId>
              </a:tblPr>
              <a:tblGrid>
                <a:gridCol w="807412">
                  <a:extLst>
                    <a:ext uri="{9D8B030D-6E8A-4147-A177-3AD203B41FA5}">
                      <a16:colId xmlns:a16="http://schemas.microsoft.com/office/drawing/2014/main" val="1637382746"/>
                    </a:ext>
                  </a:extLst>
                </a:gridCol>
                <a:gridCol w="2889428">
                  <a:extLst>
                    <a:ext uri="{9D8B030D-6E8A-4147-A177-3AD203B41FA5}">
                      <a16:colId xmlns:a16="http://schemas.microsoft.com/office/drawing/2014/main" val="1164495743"/>
                    </a:ext>
                  </a:extLst>
                </a:gridCol>
                <a:gridCol w="1254483">
                  <a:extLst>
                    <a:ext uri="{9D8B030D-6E8A-4147-A177-3AD203B41FA5}">
                      <a16:colId xmlns:a16="http://schemas.microsoft.com/office/drawing/2014/main" val="68113250"/>
                    </a:ext>
                  </a:extLst>
                </a:gridCol>
                <a:gridCol w="2842015">
                  <a:extLst>
                    <a:ext uri="{9D8B030D-6E8A-4147-A177-3AD203B41FA5}">
                      <a16:colId xmlns:a16="http://schemas.microsoft.com/office/drawing/2014/main" val="1980330263"/>
                    </a:ext>
                  </a:extLst>
                </a:gridCol>
              </a:tblGrid>
              <a:tr h="433089">
                <a:tc>
                  <a:txBody>
                    <a:bodyPr/>
                    <a:lstStyle/>
                    <a:p>
                      <a:endParaRPr lang="en-IN" dirty="0"/>
                    </a:p>
                  </a:txBody>
                  <a:tcPr/>
                </a:tc>
                <a:tc>
                  <a:txBody>
                    <a:bodyPr/>
                    <a:lstStyle/>
                    <a:p>
                      <a:r>
                        <a:rPr lang="en-IN" dirty="0"/>
                        <a:t>Offerings</a:t>
                      </a:r>
                    </a:p>
                  </a:txBody>
                  <a:tcPr/>
                </a:tc>
                <a:tc>
                  <a:txBody>
                    <a:bodyPr/>
                    <a:lstStyle/>
                    <a:p>
                      <a:r>
                        <a:rPr lang="en-IN" dirty="0"/>
                        <a:t>Pricing</a:t>
                      </a:r>
                    </a:p>
                  </a:txBody>
                  <a:tcPr/>
                </a:tc>
                <a:tc>
                  <a:txBody>
                    <a:bodyPr/>
                    <a:lstStyle/>
                    <a:p>
                      <a:r>
                        <a:rPr lang="en-IN" dirty="0"/>
                        <a:t>Verdict</a:t>
                      </a:r>
                    </a:p>
                  </a:txBody>
                  <a:tcPr/>
                </a:tc>
                <a:extLst>
                  <a:ext uri="{0D108BD9-81ED-4DB2-BD59-A6C34878D82A}">
                    <a16:rowId xmlns:a16="http://schemas.microsoft.com/office/drawing/2014/main" val="4286415767"/>
                  </a:ext>
                </a:extLst>
              </a:tr>
              <a:tr h="1670947">
                <a:tc>
                  <a:txBody>
                    <a:bodyPr/>
                    <a:lstStyle/>
                    <a:p>
                      <a:r>
                        <a:rPr lang="en-IN" dirty="0"/>
                        <a:t>Docker</a:t>
                      </a:r>
                    </a:p>
                  </a:txBody>
                  <a:tcPr/>
                </a:tc>
                <a:tc>
                  <a:txBody>
                    <a:bodyPr/>
                    <a:lstStyle/>
                    <a:p>
                      <a:r>
                        <a:rPr lang="en-US" dirty="0"/>
                        <a:t>Docker is the premier platform for container-based CI/CD projects. It has a localized desktop version for independent use and a centralized hub for enterprises.</a:t>
                      </a:r>
                      <a:endParaRPr lang="en-IN" dirty="0"/>
                    </a:p>
                  </a:txBody>
                  <a:tcPr/>
                </a:tc>
                <a:tc>
                  <a:txBody>
                    <a:bodyPr/>
                    <a:lstStyle/>
                    <a:p>
                      <a:r>
                        <a:rPr lang="en-US" dirty="0"/>
                        <a:t>Pricing for this CI/CD tool starts at $7 per user on a monthly basis.</a:t>
                      </a:r>
                      <a:endParaRPr lang="en-IN" dirty="0"/>
                    </a:p>
                  </a:txBody>
                  <a:tcPr/>
                </a:tc>
                <a:tc>
                  <a:txBody>
                    <a:bodyPr/>
                    <a:lstStyle/>
                    <a:p>
                      <a:r>
                        <a:rPr lang="en-US" dirty="0"/>
                        <a:t>Docker is among the leading options for individuals, teams, and organizations looking to adopt containerization for CI/CD purposes. However, large-scale deployments may be costly for independent developers.</a:t>
                      </a:r>
                      <a:endParaRPr lang="en-IN" dirty="0"/>
                    </a:p>
                  </a:txBody>
                  <a:tcPr/>
                </a:tc>
                <a:extLst>
                  <a:ext uri="{0D108BD9-81ED-4DB2-BD59-A6C34878D82A}">
                    <a16:rowId xmlns:a16="http://schemas.microsoft.com/office/drawing/2014/main" val="3244518025"/>
                  </a:ext>
                </a:extLst>
              </a:tr>
              <a:tr h="1670947">
                <a:tc>
                  <a:txBody>
                    <a:bodyPr/>
                    <a:lstStyle/>
                    <a:p>
                      <a:r>
                        <a:rPr lang="en-IN" dirty="0"/>
                        <a:t>Jenkins</a:t>
                      </a:r>
                    </a:p>
                  </a:txBody>
                  <a:tcPr/>
                </a:tc>
                <a:tc>
                  <a:txBody>
                    <a:bodyPr/>
                    <a:lstStyle/>
                    <a:p>
                      <a:r>
                        <a:rPr lang="en-US" dirty="0"/>
                        <a:t>Despite being a free tool, it provides hundreds of ready-to-use plug-ins in its update center to reduce developer effort. Also, it has a large community with regular events and workshops.</a:t>
                      </a:r>
                      <a:endParaRPr lang="en-IN" dirty="0"/>
                    </a:p>
                  </a:txBody>
                  <a:tcPr/>
                </a:tc>
                <a:tc>
                  <a:txBody>
                    <a:bodyPr/>
                    <a:lstStyle/>
                    <a:p>
                      <a:r>
                        <a:rPr lang="en-US" dirty="0"/>
                        <a:t>Although users must pay for the hosting server, Jenkins is free to use.</a:t>
                      </a:r>
                      <a:endParaRPr lang="en-IN" dirty="0"/>
                    </a:p>
                  </a:txBody>
                  <a:tcPr/>
                </a:tc>
                <a:tc>
                  <a:txBody>
                    <a:bodyPr/>
                    <a:lstStyle/>
                    <a:p>
                      <a:r>
                        <a:rPr lang="en-US" dirty="0"/>
                        <a:t>Jenkins is easy to set up and provides the largest integration libraries among open source CI/CD tools. However, the Jenkins dashboard can be difficult to use when executing multiple jobs simultaneously.</a:t>
                      </a:r>
                      <a:endParaRPr lang="en-IN" dirty="0"/>
                    </a:p>
                  </a:txBody>
                  <a:tcPr/>
                </a:tc>
                <a:extLst>
                  <a:ext uri="{0D108BD9-81ED-4DB2-BD59-A6C34878D82A}">
                    <a16:rowId xmlns:a16="http://schemas.microsoft.com/office/drawing/2014/main" val="2212239640"/>
                  </a:ext>
                </a:extLst>
              </a:tr>
            </a:tbl>
          </a:graphicData>
        </a:graphic>
      </p:graphicFrame>
    </p:spTree>
    <p:extLst>
      <p:ext uri="{BB962C8B-B14F-4D97-AF65-F5344CB8AC3E}">
        <p14:creationId xmlns:p14="http://schemas.microsoft.com/office/powerpoint/2010/main" val="12952446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D8D84A9-6BE1-D434-C877-AFA635389949}"/>
              </a:ext>
            </a:extLst>
          </p:cNvPr>
          <p:cNvPicPr>
            <a:picLocks noChangeAspect="1"/>
          </p:cNvPicPr>
          <p:nvPr/>
        </p:nvPicPr>
        <p:blipFill>
          <a:blip r:embed="rId2"/>
          <a:stretch>
            <a:fillRect/>
          </a:stretch>
        </p:blipFill>
        <p:spPr>
          <a:xfrm>
            <a:off x="7163021" y="111350"/>
            <a:ext cx="1800225" cy="609600"/>
          </a:xfrm>
          <a:prstGeom prst="rect">
            <a:avLst/>
          </a:prstGeom>
        </p:spPr>
      </p:pic>
      <p:sp>
        <p:nvSpPr>
          <p:cNvPr id="6" name="Title 5">
            <a:extLst>
              <a:ext uri="{FF2B5EF4-FFF2-40B4-BE49-F238E27FC236}">
                <a16:creationId xmlns:a16="http://schemas.microsoft.com/office/drawing/2014/main" id="{F4D7ECE5-261D-B8F6-41A1-EAF05AE58876}"/>
              </a:ext>
            </a:extLst>
          </p:cNvPr>
          <p:cNvSpPr>
            <a:spLocks noGrp="1"/>
          </p:cNvSpPr>
          <p:nvPr>
            <p:ph type="title"/>
          </p:nvPr>
        </p:nvSpPr>
        <p:spPr>
          <a:xfrm>
            <a:off x="1190699" y="572244"/>
            <a:ext cx="7038900" cy="782533"/>
          </a:xfrm>
        </p:spPr>
        <p:txBody>
          <a:bodyPr>
            <a:normAutofit fontScale="90000"/>
          </a:bodyPr>
          <a:lstStyle/>
          <a:p>
            <a:r>
              <a:rPr lang="en-US" dirty="0">
                <a:latin typeface="+mj-lt"/>
              </a:rPr>
              <a:t>Decoding Innovation In AI/ML, Blockchain, DevOps, </a:t>
            </a:r>
            <a:r>
              <a:rPr lang="en-US" dirty="0" err="1">
                <a:latin typeface="+mj-lt"/>
              </a:rPr>
              <a:t>MetaVerse</a:t>
            </a:r>
            <a:r>
              <a:rPr lang="en-US" dirty="0">
                <a:latin typeface="+mj-lt"/>
              </a:rPr>
              <a:t> and Data Science</a:t>
            </a:r>
          </a:p>
        </p:txBody>
      </p:sp>
      <p:sp>
        <p:nvSpPr>
          <p:cNvPr id="7" name="Text Placeholder 6">
            <a:extLst>
              <a:ext uri="{FF2B5EF4-FFF2-40B4-BE49-F238E27FC236}">
                <a16:creationId xmlns:a16="http://schemas.microsoft.com/office/drawing/2014/main" id="{F1240D6C-820C-A682-163F-AFED7B7DE239}"/>
              </a:ext>
            </a:extLst>
          </p:cNvPr>
          <p:cNvSpPr>
            <a:spLocks noGrp="1"/>
          </p:cNvSpPr>
          <p:nvPr>
            <p:ph type="body" idx="1"/>
          </p:nvPr>
        </p:nvSpPr>
        <p:spPr>
          <a:xfrm>
            <a:off x="850606" y="1344145"/>
            <a:ext cx="8133905" cy="3688006"/>
          </a:xfrm>
        </p:spPr>
        <p:txBody>
          <a:bodyPr>
            <a:noAutofit/>
          </a:bodyPr>
          <a:lstStyle/>
          <a:p>
            <a:pPr algn="just"/>
            <a:r>
              <a:rPr lang="en-US" sz="1100" dirty="0">
                <a:latin typeface="+mn-lt"/>
              </a:rPr>
              <a:t>Many organizations are afraid to take the leap toward AI/ML, Blockchain, DevOps, and Data Science. </a:t>
            </a:r>
            <a:r>
              <a:rPr lang="en-US" sz="1100" dirty="0" err="1">
                <a:latin typeface="+mn-lt"/>
              </a:rPr>
              <a:t>MoogleLabs</a:t>
            </a:r>
            <a:r>
              <a:rPr lang="en-US" sz="1100" dirty="0">
                <a:latin typeface="+mn-lt"/>
              </a:rPr>
              <a:t> makes the journey streamlined and smooth for you. Founded by seasoned IT experts, the company has the resources to help your business embrace new-age technology. </a:t>
            </a:r>
          </a:p>
          <a:p>
            <a:pPr algn="just"/>
            <a:endParaRPr lang="en-US" sz="1100" dirty="0">
              <a:latin typeface="+mn-lt"/>
            </a:endParaRPr>
          </a:p>
          <a:p>
            <a:pPr algn="just"/>
            <a:r>
              <a:rPr lang="en-US" sz="1100" dirty="0">
                <a:latin typeface="+mn-lt"/>
              </a:rPr>
              <a:t>At </a:t>
            </a:r>
            <a:r>
              <a:rPr lang="en-US" sz="1100" dirty="0" err="1">
                <a:latin typeface="+mn-lt"/>
              </a:rPr>
              <a:t>MoogleLabs</a:t>
            </a:r>
            <a:r>
              <a:rPr lang="en-US" sz="1100" dirty="0">
                <a:latin typeface="+mn-lt"/>
              </a:rPr>
              <a:t>, we help you compete effectively by leveraging cutting-edge technology and in this endeavor, we have a talented team, which is certified in the technologies it works on.  We have transformed businesses with our deep understanding of technology that can be utilized for various industries. </a:t>
            </a:r>
          </a:p>
          <a:p>
            <a:pPr algn="just"/>
            <a:endParaRPr lang="en-US" sz="1100" dirty="0">
              <a:latin typeface="+mn-lt"/>
            </a:endParaRPr>
          </a:p>
          <a:p>
            <a:pPr algn="just"/>
            <a:r>
              <a:rPr lang="en-US" sz="1100" dirty="0">
                <a:latin typeface="+mn-lt"/>
              </a:rPr>
              <a:t>The company is known for building a great client-business relationship by being transparent throughout the whole journey. </a:t>
            </a:r>
            <a:r>
              <a:rPr lang="en-US" sz="1100" dirty="0" err="1">
                <a:latin typeface="+mn-lt"/>
              </a:rPr>
              <a:t>MoogleLabs</a:t>
            </a:r>
            <a:r>
              <a:rPr lang="en-US" sz="1100" dirty="0">
                <a:latin typeface="+mn-lt"/>
              </a:rPr>
              <a:t> is always ready to better itself to provide the best services to its clients.</a:t>
            </a:r>
          </a:p>
          <a:p>
            <a:pPr marL="146050" indent="0" algn="just">
              <a:buNone/>
            </a:pPr>
            <a:endParaRPr lang="en-US" sz="1100" dirty="0">
              <a:latin typeface="+mn-lt"/>
            </a:endParaRPr>
          </a:p>
          <a:p>
            <a:pPr algn="just"/>
            <a:r>
              <a:rPr lang="en-US" sz="1100" dirty="0">
                <a:latin typeface="+mn-lt"/>
              </a:rPr>
              <a:t>Our Services:</a:t>
            </a:r>
          </a:p>
          <a:p>
            <a:pPr lvl="1" algn="just"/>
            <a:r>
              <a:rPr lang="en-US" dirty="0">
                <a:latin typeface="+mn-lt"/>
              </a:rPr>
              <a:t>Artificial Intelligence</a:t>
            </a:r>
          </a:p>
          <a:p>
            <a:pPr lvl="1" algn="just"/>
            <a:r>
              <a:rPr lang="en-US" dirty="0">
                <a:latin typeface="+mn-lt"/>
              </a:rPr>
              <a:t>DevOps</a:t>
            </a:r>
          </a:p>
          <a:p>
            <a:pPr lvl="1" algn="just"/>
            <a:r>
              <a:rPr lang="en-US" dirty="0">
                <a:latin typeface="+mn-lt"/>
              </a:rPr>
              <a:t>Machine Learning</a:t>
            </a:r>
          </a:p>
          <a:p>
            <a:pPr lvl="1" algn="just"/>
            <a:r>
              <a:rPr lang="en-US" dirty="0">
                <a:latin typeface="+mn-lt"/>
              </a:rPr>
              <a:t>Data Analysts</a:t>
            </a:r>
          </a:p>
          <a:p>
            <a:pPr lvl="1" algn="just"/>
            <a:r>
              <a:rPr lang="en-US" dirty="0">
                <a:latin typeface="+mn-lt"/>
              </a:rPr>
              <a:t>Blockchain</a:t>
            </a:r>
          </a:p>
          <a:p>
            <a:pPr lvl="1" algn="just"/>
            <a:r>
              <a:rPr lang="en-US" dirty="0">
                <a:latin typeface="+mn-lt"/>
              </a:rPr>
              <a:t>Metaverse</a:t>
            </a:r>
          </a:p>
        </p:txBody>
      </p:sp>
    </p:spTree>
    <p:extLst>
      <p:ext uri="{BB962C8B-B14F-4D97-AF65-F5344CB8AC3E}">
        <p14:creationId xmlns:p14="http://schemas.microsoft.com/office/powerpoint/2010/main" val="13183142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D8D84A9-6BE1-D434-C877-AFA635389949}"/>
              </a:ext>
            </a:extLst>
          </p:cNvPr>
          <p:cNvPicPr>
            <a:picLocks noChangeAspect="1"/>
          </p:cNvPicPr>
          <p:nvPr/>
        </p:nvPicPr>
        <p:blipFill>
          <a:blip r:embed="rId2"/>
          <a:stretch>
            <a:fillRect/>
          </a:stretch>
        </p:blipFill>
        <p:spPr>
          <a:xfrm>
            <a:off x="6379535" y="377164"/>
            <a:ext cx="2339162" cy="724704"/>
          </a:xfrm>
          <a:prstGeom prst="rect">
            <a:avLst/>
          </a:prstGeom>
        </p:spPr>
      </p:pic>
      <p:pic>
        <p:nvPicPr>
          <p:cNvPr id="3" name="Picture 2">
            <a:extLst>
              <a:ext uri="{FF2B5EF4-FFF2-40B4-BE49-F238E27FC236}">
                <a16:creationId xmlns:a16="http://schemas.microsoft.com/office/drawing/2014/main" id="{8DA31C6D-B556-7A11-EE06-A603428CBDAD}"/>
              </a:ext>
            </a:extLst>
          </p:cNvPr>
          <p:cNvPicPr>
            <a:picLocks noChangeAspect="1"/>
          </p:cNvPicPr>
          <p:nvPr/>
        </p:nvPicPr>
        <p:blipFill>
          <a:blip r:embed="rId3"/>
          <a:stretch>
            <a:fillRect/>
          </a:stretch>
        </p:blipFill>
        <p:spPr>
          <a:xfrm>
            <a:off x="1152524" y="1497127"/>
            <a:ext cx="7566173" cy="2544505"/>
          </a:xfrm>
          <a:prstGeom prst="rect">
            <a:avLst/>
          </a:prstGeom>
        </p:spPr>
      </p:pic>
      <p:sp>
        <p:nvSpPr>
          <p:cNvPr id="14" name="TextBox 13">
            <a:extLst>
              <a:ext uri="{FF2B5EF4-FFF2-40B4-BE49-F238E27FC236}">
                <a16:creationId xmlns:a16="http://schemas.microsoft.com/office/drawing/2014/main" id="{936875EA-3F42-CF67-0E0F-3FC206960391}"/>
              </a:ext>
            </a:extLst>
          </p:cNvPr>
          <p:cNvSpPr txBox="1"/>
          <p:nvPr/>
        </p:nvSpPr>
        <p:spPr>
          <a:xfrm>
            <a:off x="3259987" y="4189393"/>
            <a:ext cx="4572000" cy="954107"/>
          </a:xfrm>
          <a:prstGeom prst="rect">
            <a:avLst/>
          </a:prstGeom>
          <a:noFill/>
        </p:spPr>
        <p:txBody>
          <a:bodyPr wrap="square">
            <a:spAutoFit/>
          </a:bodyPr>
          <a:lstStyle/>
          <a:p>
            <a:r>
              <a:rPr lang="en-IN" dirty="0">
                <a:solidFill>
                  <a:schemeClr val="bg1"/>
                </a:solidFill>
              </a:rPr>
              <a:t>For more information please visit:</a:t>
            </a:r>
          </a:p>
          <a:p>
            <a:endParaRPr lang="en-IN" dirty="0">
              <a:solidFill>
                <a:schemeClr val="bg1"/>
              </a:solidFill>
            </a:endParaRPr>
          </a:p>
          <a:p>
            <a:r>
              <a:rPr lang="en-IN" dirty="0">
                <a:solidFill>
                  <a:schemeClr val="bg1"/>
                </a:solidFill>
                <a:hlinkClick r:id="rId4"/>
              </a:rPr>
              <a:t>https://www.mooglelabs.com/</a:t>
            </a:r>
            <a:endParaRPr lang="en-IN" dirty="0">
              <a:solidFill>
                <a:schemeClr val="bg1"/>
              </a:solidFill>
            </a:endParaRPr>
          </a:p>
          <a:p>
            <a:endParaRPr lang="en-IN" dirty="0">
              <a:solidFill>
                <a:schemeClr val="bg1"/>
              </a:solidFill>
            </a:endParaRPr>
          </a:p>
        </p:txBody>
      </p:sp>
    </p:spTree>
    <p:extLst>
      <p:ext uri="{BB962C8B-B14F-4D97-AF65-F5344CB8AC3E}">
        <p14:creationId xmlns:p14="http://schemas.microsoft.com/office/powerpoint/2010/main" val="26213109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2124DB-0B12-C27C-17EF-E7BBA6920794}"/>
              </a:ext>
            </a:extLst>
          </p:cNvPr>
          <p:cNvSpPr>
            <a:spLocks noGrp="1"/>
          </p:cNvSpPr>
          <p:nvPr>
            <p:ph type="title"/>
          </p:nvPr>
        </p:nvSpPr>
        <p:spPr>
          <a:xfrm>
            <a:off x="712381" y="359950"/>
            <a:ext cx="7591319" cy="609600"/>
          </a:xfrm>
        </p:spPr>
        <p:txBody>
          <a:bodyPr>
            <a:normAutofit/>
          </a:bodyPr>
          <a:lstStyle/>
          <a:p>
            <a:pPr algn="ctr"/>
            <a:r>
              <a:rPr lang="en-IN" b="1" dirty="0">
                <a:latin typeface="+mj-lt"/>
                <a:cs typeface="Calibri" panose="020F0502020204030204" pitchFamily="34" charset="0"/>
              </a:rPr>
              <a:t>Introduction to CI/CD</a:t>
            </a:r>
          </a:p>
        </p:txBody>
      </p:sp>
      <p:sp>
        <p:nvSpPr>
          <p:cNvPr id="3" name="Text Placeholder 2">
            <a:extLst>
              <a:ext uri="{FF2B5EF4-FFF2-40B4-BE49-F238E27FC236}">
                <a16:creationId xmlns:a16="http://schemas.microsoft.com/office/drawing/2014/main" id="{4EEEBAB3-C9B5-0F07-6774-4EEEF6F77273}"/>
              </a:ext>
            </a:extLst>
          </p:cNvPr>
          <p:cNvSpPr>
            <a:spLocks noGrp="1"/>
          </p:cNvSpPr>
          <p:nvPr>
            <p:ph type="body" idx="1"/>
          </p:nvPr>
        </p:nvSpPr>
        <p:spPr>
          <a:xfrm>
            <a:off x="1127379" y="1084872"/>
            <a:ext cx="7591319" cy="1371555"/>
          </a:xfrm>
        </p:spPr>
        <p:txBody>
          <a:bodyPr>
            <a:normAutofit lnSpcReduction="10000"/>
          </a:bodyPr>
          <a:lstStyle/>
          <a:p>
            <a:pPr algn="just"/>
            <a:r>
              <a:rPr lang="en-US" sz="1400" dirty="0">
                <a:latin typeface="+mn-lt"/>
                <a:cs typeface="Calibri" panose="020F0502020204030204" pitchFamily="34" charset="0"/>
              </a:rPr>
              <a:t>CI/CD is a method to frequently deliver apps to customers by introducing automation into the stages of app development. The main concepts attributed to CI/CD are continuous integration, continuous delivery, and continuous deployment. </a:t>
            </a:r>
          </a:p>
          <a:p>
            <a:pPr algn="just"/>
            <a:r>
              <a:rPr lang="en-US" sz="1400" dirty="0">
                <a:latin typeface="+mn-lt"/>
                <a:cs typeface="Calibri" panose="020F0502020204030204" pitchFamily="34" charset="0"/>
              </a:rPr>
              <a:t>CI/CD is a solution to the problems integrating new code can cause for development and operations teams.</a:t>
            </a:r>
          </a:p>
        </p:txBody>
      </p:sp>
      <p:pic>
        <p:nvPicPr>
          <p:cNvPr id="5" name="Picture 4">
            <a:extLst>
              <a:ext uri="{FF2B5EF4-FFF2-40B4-BE49-F238E27FC236}">
                <a16:creationId xmlns:a16="http://schemas.microsoft.com/office/drawing/2014/main" id="{4D8D84A9-6BE1-D434-C877-AFA635389949}"/>
              </a:ext>
            </a:extLst>
          </p:cNvPr>
          <p:cNvPicPr>
            <a:picLocks noChangeAspect="1"/>
          </p:cNvPicPr>
          <p:nvPr/>
        </p:nvPicPr>
        <p:blipFill>
          <a:blip r:embed="rId2"/>
          <a:stretch>
            <a:fillRect/>
          </a:stretch>
        </p:blipFill>
        <p:spPr>
          <a:xfrm>
            <a:off x="7163021" y="111350"/>
            <a:ext cx="1800225" cy="609600"/>
          </a:xfrm>
          <a:prstGeom prst="rect">
            <a:avLst/>
          </a:prstGeom>
        </p:spPr>
      </p:pic>
      <p:pic>
        <p:nvPicPr>
          <p:cNvPr id="1028" name="Picture 4" descr="Animated GIF">
            <a:extLst>
              <a:ext uri="{FF2B5EF4-FFF2-40B4-BE49-F238E27FC236}">
                <a16:creationId xmlns:a16="http://schemas.microsoft.com/office/drawing/2014/main" id="{C103F067-37A9-E633-8428-EE00E22342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2111" y="2571750"/>
            <a:ext cx="7325832" cy="21214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46492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2124DB-0B12-C27C-17EF-E7BBA6920794}"/>
              </a:ext>
            </a:extLst>
          </p:cNvPr>
          <p:cNvSpPr>
            <a:spLocks noGrp="1"/>
          </p:cNvSpPr>
          <p:nvPr>
            <p:ph type="title"/>
          </p:nvPr>
        </p:nvSpPr>
        <p:spPr>
          <a:xfrm>
            <a:off x="3349419" y="499978"/>
            <a:ext cx="2445161" cy="609600"/>
          </a:xfrm>
        </p:spPr>
        <p:txBody>
          <a:bodyPr>
            <a:normAutofit/>
          </a:bodyPr>
          <a:lstStyle/>
          <a:p>
            <a:pPr algn="ctr"/>
            <a:r>
              <a:rPr lang="en-IN" b="1" dirty="0">
                <a:latin typeface="+mj-lt"/>
                <a:cs typeface="Calibri" panose="020F0502020204030204" pitchFamily="34" charset="0"/>
              </a:rPr>
              <a:t>CI/CD</a:t>
            </a:r>
          </a:p>
        </p:txBody>
      </p:sp>
      <p:sp>
        <p:nvSpPr>
          <p:cNvPr id="3" name="Text Placeholder 2">
            <a:extLst>
              <a:ext uri="{FF2B5EF4-FFF2-40B4-BE49-F238E27FC236}">
                <a16:creationId xmlns:a16="http://schemas.microsoft.com/office/drawing/2014/main" id="{4EEEBAB3-C9B5-0F07-6774-4EEEF6F77273}"/>
              </a:ext>
            </a:extLst>
          </p:cNvPr>
          <p:cNvSpPr>
            <a:spLocks noGrp="1"/>
          </p:cNvSpPr>
          <p:nvPr>
            <p:ph type="body" idx="1"/>
          </p:nvPr>
        </p:nvSpPr>
        <p:spPr>
          <a:xfrm>
            <a:off x="340242" y="1370613"/>
            <a:ext cx="4890976" cy="3328977"/>
          </a:xfrm>
        </p:spPr>
        <p:txBody>
          <a:bodyPr>
            <a:normAutofit fontScale="85000" lnSpcReduction="20000"/>
          </a:bodyPr>
          <a:lstStyle/>
          <a:p>
            <a:pPr algn="just"/>
            <a:r>
              <a:rPr lang="en-US" sz="1400" b="1" dirty="0">
                <a:latin typeface="+mn-lt"/>
                <a:cs typeface="Calibri" panose="020F0502020204030204" pitchFamily="34" charset="0"/>
              </a:rPr>
              <a:t>Continuous Integration: </a:t>
            </a:r>
            <a:r>
              <a:rPr lang="en-US" sz="1400" dirty="0">
                <a:latin typeface="+mn-lt"/>
                <a:cs typeface="Calibri" panose="020F0502020204030204" pitchFamily="34" charset="0"/>
              </a:rPr>
              <a:t>The "CI" in CI/CD always refers to continuous integration, which is an automation process for developers. Successful CI means new code changes to an app are regularly built, tested, and merged to a shared repository.</a:t>
            </a:r>
          </a:p>
          <a:p>
            <a:pPr algn="just"/>
            <a:endParaRPr lang="en-US" sz="1400" dirty="0">
              <a:latin typeface="+mn-lt"/>
              <a:cs typeface="Calibri" panose="020F0502020204030204" pitchFamily="34" charset="0"/>
            </a:endParaRPr>
          </a:p>
          <a:p>
            <a:pPr algn="just"/>
            <a:r>
              <a:rPr lang="en-US" sz="1400" b="1" dirty="0">
                <a:latin typeface="+mn-lt"/>
                <a:cs typeface="Calibri" panose="020F0502020204030204" pitchFamily="34" charset="0"/>
              </a:rPr>
              <a:t>Continuous Delivery: </a:t>
            </a:r>
            <a:r>
              <a:rPr lang="en-US" sz="1400" dirty="0">
                <a:latin typeface="+mn-lt"/>
                <a:cs typeface="Calibri" panose="020F0502020204030204" pitchFamily="34" charset="0"/>
              </a:rPr>
              <a:t>Following the automation of builds and unit and integration testing in CI, continuous delivery automates the release of that validated code to a repository. So, in order to have an effective continuous delivery process, it’s important that CI is already built into your development pipeline. The goal of continuous delivery is to have a codebase that is always ready for deployment to a production environment.</a:t>
            </a:r>
          </a:p>
          <a:p>
            <a:pPr algn="just"/>
            <a:endParaRPr lang="en-US" sz="1400" dirty="0">
              <a:latin typeface="+mn-lt"/>
              <a:cs typeface="Calibri" panose="020F0502020204030204" pitchFamily="34" charset="0"/>
            </a:endParaRPr>
          </a:p>
          <a:p>
            <a:pPr algn="just"/>
            <a:r>
              <a:rPr lang="en-US" sz="1400" b="1" dirty="0">
                <a:latin typeface="+mn-lt"/>
                <a:cs typeface="Calibri" panose="020F0502020204030204" pitchFamily="34" charset="0"/>
              </a:rPr>
              <a:t>Continuous Deployment: </a:t>
            </a:r>
            <a:r>
              <a:rPr lang="en-US" sz="1400" dirty="0">
                <a:latin typeface="+mn-lt"/>
                <a:cs typeface="Calibri" panose="020F0502020204030204" pitchFamily="34" charset="0"/>
              </a:rPr>
              <a:t>As an extension of continuous delivery, which automates the release of a production-ready build to a code repository, continuous deployment automates releasing an app to production.</a:t>
            </a:r>
          </a:p>
          <a:p>
            <a:pPr marL="146050" indent="0">
              <a:buNone/>
            </a:pPr>
            <a:endParaRPr lang="en-US" sz="1400" dirty="0">
              <a:latin typeface="+mn-lt"/>
              <a:cs typeface="Calibri" panose="020F0502020204030204" pitchFamily="34" charset="0"/>
            </a:endParaRPr>
          </a:p>
        </p:txBody>
      </p:sp>
      <p:pic>
        <p:nvPicPr>
          <p:cNvPr id="5" name="Picture 4">
            <a:extLst>
              <a:ext uri="{FF2B5EF4-FFF2-40B4-BE49-F238E27FC236}">
                <a16:creationId xmlns:a16="http://schemas.microsoft.com/office/drawing/2014/main" id="{4D8D84A9-6BE1-D434-C877-AFA635389949}"/>
              </a:ext>
            </a:extLst>
          </p:cNvPr>
          <p:cNvPicPr>
            <a:picLocks noChangeAspect="1"/>
          </p:cNvPicPr>
          <p:nvPr/>
        </p:nvPicPr>
        <p:blipFill>
          <a:blip r:embed="rId2"/>
          <a:stretch>
            <a:fillRect/>
          </a:stretch>
        </p:blipFill>
        <p:spPr>
          <a:xfrm>
            <a:off x="7163021" y="111350"/>
            <a:ext cx="1800225" cy="609600"/>
          </a:xfrm>
          <a:prstGeom prst="rect">
            <a:avLst/>
          </a:prstGeom>
        </p:spPr>
      </p:pic>
      <p:pic>
        <p:nvPicPr>
          <p:cNvPr id="6" name="Picture 5">
            <a:extLst>
              <a:ext uri="{FF2B5EF4-FFF2-40B4-BE49-F238E27FC236}">
                <a16:creationId xmlns:a16="http://schemas.microsoft.com/office/drawing/2014/main" id="{F1A011AE-5719-57EC-DB78-6C4F63CC2AFD}"/>
              </a:ext>
            </a:extLst>
          </p:cNvPr>
          <p:cNvPicPr>
            <a:picLocks noChangeAspect="1"/>
          </p:cNvPicPr>
          <p:nvPr/>
        </p:nvPicPr>
        <p:blipFill>
          <a:blip r:embed="rId3"/>
          <a:stretch>
            <a:fillRect/>
          </a:stretch>
        </p:blipFill>
        <p:spPr>
          <a:xfrm>
            <a:off x="5443870" y="1498205"/>
            <a:ext cx="3615069" cy="2648494"/>
          </a:xfrm>
          <a:prstGeom prst="rect">
            <a:avLst/>
          </a:prstGeom>
        </p:spPr>
      </p:pic>
    </p:spTree>
    <p:extLst>
      <p:ext uri="{BB962C8B-B14F-4D97-AF65-F5344CB8AC3E}">
        <p14:creationId xmlns:p14="http://schemas.microsoft.com/office/powerpoint/2010/main" val="33751059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2124DB-0B12-C27C-17EF-E7BBA6920794}"/>
              </a:ext>
            </a:extLst>
          </p:cNvPr>
          <p:cNvSpPr>
            <a:spLocks noGrp="1"/>
          </p:cNvSpPr>
          <p:nvPr>
            <p:ph type="title"/>
          </p:nvPr>
        </p:nvSpPr>
        <p:spPr>
          <a:xfrm>
            <a:off x="1456661" y="455599"/>
            <a:ext cx="7208874" cy="530701"/>
          </a:xfrm>
        </p:spPr>
        <p:txBody>
          <a:bodyPr>
            <a:noAutofit/>
          </a:bodyPr>
          <a:lstStyle/>
          <a:p>
            <a:pPr algn="ctr"/>
            <a:r>
              <a:rPr lang="en-IN" b="1" dirty="0">
                <a:latin typeface="+mj-lt"/>
                <a:cs typeface="Calibri" panose="020F0502020204030204" pitchFamily="34" charset="0"/>
              </a:rPr>
              <a:t>CI/CD (Cont.)</a:t>
            </a:r>
          </a:p>
        </p:txBody>
      </p:sp>
      <p:sp>
        <p:nvSpPr>
          <p:cNvPr id="6" name="Text Placeholder 5">
            <a:extLst>
              <a:ext uri="{FF2B5EF4-FFF2-40B4-BE49-F238E27FC236}">
                <a16:creationId xmlns:a16="http://schemas.microsoft.com/office/drawing/2014/main" id="{6290E0C5-5386-120A-3BEF-2DCE4B1F65B3}"/>
              </a:ext>
            </a:extLst>
          </p:cNvPr>
          <p:cNvSpPr>
            <a:spLocks noGrp="1"/>
          </p:cNvSpPr>
          <p:nvPr>
            <p:ph type="body" idx="2"/>
          </p:nvPr>
        </p:nvSpPr>
        <p:spPr>
          <a:xfrm>
            <a:off x="914400" y="1118590"/>
            <a:ext cx="8048846" cy="4024910"/>
          </a:xfrm>
        </p:spPr>
        <p:txBody>
          <a:bodyPr>
            <a:normAutofit fontScale="92500"/>
          </a:bodyPr>
          <a:lstStyle/>
          <a:p>
            <a:pPr algn="just"/>
            <a:r>
              <a:rPr lang="en-US" sz="1500" b="1" dirty="0">
                <a:latin typeface="+mn-lt"/>
              </a:rPr>
              <a:t>Phase 1. </a:t>
            </a:r>
            <a:r>
              <a:rPr lang="en-US" sz="1400" b="1" dirty="0">
                <a:latin typeface="+mn-lt"/>
              </a:rPr>
              <a:t>Commit: </a:t>
            </a:r>
            <a:r>
              <a:rPr lang="en-US" sz="1400" dirty="0">
                <a:latin typeface="+mn-lt"/>
              </a:rPr>
              <a:t>When developers complete a change, they commit the change to the repository. Raise a PR and invite the other team members working on the project to see if there is any conflicts.</a:t>
            </a:r>
          </a:p>
          <a:p>
            <a:pPr algn="just"/>
            <a:endParaRPr lang="en-US" sz="1400" dirty="0">
              <a:latin typeface="+mn-lt"/>
            </a:endParaRPr>
          </a:p>
          <a:p>
            <a:pPr algn="just"/>
            <a:r>
              <a:rPr lang="en-US" sz="1400" b="1" dirty="0">
                <a:latin typeface="+mn-lt"/>
              </a:rPr>
              <a:t>Phase 2. Merge and Automatically Release to Repo: </a:t>
            </a:r>
            <a:r>
              <a:rPr lang="en-US" sz="1400" dirty="0">
                <a:latin typeface="+mn-lt"/>
              </a:rPr>
              <a:t>After the approvals perform merge the codes into one branch which is used for production.</a:t>
            </a:r>
          </a:p>
          <a:p>
            <a:pPr algn="just"/>
            <a:endParaRPr lang="en-US" sz="1400" dirty="0">
              <a:latin typeface="+mn-lt"/>
            </a:endParaRPr>
          </a:p>
          <a:p>
            <a:pPr algn="just"/>
            <a:r>
              <a:rPr lang="en-US" sz="1400" dirty="0">
                <a:latin typeface="+mn-lt"/>
              </a:rPr>
              <a:t> </a:t>
            </a:r>
            <a:r>
              <a:rPr lang="en-US" sz="1400" b="1" dirty="0">
                <a:latin typeface="+mn-lt"/>
              </a:rPr>
              <a:t>Phase 3.  Build: </a:t>
            </a:r>
            <a:r>
              <a:rPr lang="en-US" sz="1400" dirty="0">
                <a:latin typeface="+mn-lt"/>
              </a:rPr>
              <a:t>The merging of the code into the production branch triggers the pipeline and Build phase runs. Source code from the repository is integrated into a build.</a:t>
            </a:r>
          </a:p>
          <a:p>
            <a:pPr algn="just"/>
            <a:endParaRPr lang="en-US" sz="1400" dirty="0">
              <a:latin typeface="+mn-lt"/>
            </a:endParaRPr>
          </a:p>
          <a:p>
            <a:pPr algn="just"/>
            <a:r>
              <a:rPr lang="en-US" sz="1400" b="1" dirty="0">
                <a:latin typeface="+mn-lt"/>
              </a:rPr>
              <a:t>Phase 4. Deploy: </a:t>
            </a:r>
            <a:r>
              <a:rPr lang="en-US" sz="1400" dirty="0">
                <a:latin typeface="+mn-lt"/>
              </a:rPr>
              <a:t>The built version is delivered to production. This deployment could be on ECS cluster or S3 bucket or the VM to deploy the website aur </a:t>
            </a:r>
            <a:r>
              <a:rPr lang="en-US" sz="1400" dirty="0" err="1">
                <a:latin typeface="+mn-lt"/>
              </a:rPr>
              <a:t>apk</a:t>
            </a:r>
            <a:r>
              <a:rPr lang="en-US" sz="1400" dirty="0">
                <a:latin typeface="+mn-lt"/>
              </a:rPr>
              <a:t> in case of mobile deployment.</a:t>
            </a:r>
          </a:p>
          <a:p>
            <a:pPr algn="just"/>
            <a:endParaRPr lang="en-US" sz="1400" dirty="0">
              <a:latin typeface="+mn-lt"/>
            </a:endParaRPr>
          </a:p>
          <a:p>
            <a:pPr algn="just"/>
            <a:r>
              <a:rPr lang="en-US" sz="1400" dirty="0">
                <a:latin typeface="+mn-lt"/>
              </a:rPr>
              <a:t> </a:t>
            </a:r>
            <a:r>
              <a:rPr lang="en-US" sz="1400" b="1" dirty="0">
                <a:latin typeface="+mn-lt"/>
              </a:rPr>
              <a:t>Phase 5. Automate tests: </a:t>
            </a:r>
            <a:r>
              <a:rPr lang="en-US" sz="1400" dirty="0">
                <a:latin typeface="+mn-lt"/>
              </a:rPr>
              <a:t>In this phase, we run automated tests to validate our code’s correctness and the behavior of our product. The test stage acts as a safety net that prevents easily reproducible bugs from reaching the end-users. The responsibility of writing tests falls on the developers. Depending on the size and complexity of the project, this phase can last from seconds to hours.</a:t>
            </a:r>
          </a:p>
        </p:txBody>
      </p:sp>
      <p:pic>
        <p:nvPicPr>
          <p:cNvPr id="5" name="Picture 4">
            <a:extLst>
              <a:ext uri="{FF2B5EF4-FFF2-40B4-BE49-F238E27FC236}">
                <a16:creationId xmlns:a16="http://schemas.microsoft.com/office/drawing/2014/main" id="{4D8D84A9-6BE1-D434-C877-AFA635389949}"/>
              </a:ext>
            </a:extLst>
          </p:cNvPr>
          <p:cNvPicPr>
            <a:picLocks noChangeAspect="1"/>
          </p:cNvPicPr>
          <p:nvPr/>
        </p:nvPicPr>
        <p:blipFill>
          <a:blip r:embed="rId2"/>
          <a:stretch>
            <a:fillRect/>
          </a:stretch>
        </p:blipFill>
        <p:spPr>
          <a:xfrm>
            <a:off x="7163021" y="111350"/>
            <a:ext cx="1800225" cy="609600"/>
          </a:xfrm>
          <a:prstGeom prst="rect">
            <a:avLst/>
          </a:prstGeom>
        </p:spPr>
      </p:pic>
    </p:spTree>
    <p:extLst>
      <p:ext uri="{BB962C8B-B14F-4D97-AF65-F5344CB8AC3E}">
        <p14:creationId xmlns:p14="http://schemas.microsoft.com/office/powerpoint/2010/main" val="15366849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D8D84A9-6BE1-D434-C877-AFA635389949}"/>
              </a:ext>
            </a:extLst>
          </p:cNvPr>
          <p:cNvPicPr>
            <a:picLocks noChangeAspect="1"/>
          </p:cNvPicPr>
          <p:nvPr/>
        </p:nvPicPr>
        <p:blipFill>
          <a:blip r:embed="rId2"/>
          <a:stretch>
            <a:fillRect/>
          </a:stretch>
        </p:blipFill>
        <p:spPr>
          <a:xfrm>
            <a:off x="7163021" y="111350"/>
            <a:ext cx="1800225" cy="609600"/>
          </a:xfrm>
          <a:prstGeom prst="rect">
            <a:avLst/>
          </a:prstGeom>
        </p:spPr>
      </p:pic>
      <p:pic>
        <p:nvPicPr>
          <p:cNvPr id="10" name="Picture 9">
            <a:extLst>
              <a:ext uri="{FF2B5EF4-FFF2-40B4-BE49-F238E27FC236}">
                <a16:creationId xmlns:a16="http://schemas.microsoft.com/office/drawing/2014/main" id="{17168753-38F4-9968-89DE-8A2E1AF5C9C9}"/>
              </a:ext>
            </a:extLst>
          </p:cNvPr>
          <p:cNvPicPr>
            <a:picLocks noChangeAspect="1"/>
          </p:cNvPicPr>
          <p:nvPr/>
        </p:nvPicPr>
        <p:blipFill>
          <a:blip r:embed="rId3"/>
          <a:stretch>
            <a:fillRect/>
          </a:stretch>
        </p:blipFill>
        <p:spPr>
          <a:xfrm>
            <a:off x="350874" y="918627"/>
            <a:ext cx="8654902" cy="4113523"/>
          </a:xfrm>
          <a:prstGeom prst="rect">
            <a:avLst/>
          </a:prstGeom>
        </p:spPr>
      </p:pic>
      <p:sp>
        <p:nvSpPr>
          <p:cNvPr id="11" name="Title 1">
            <a:extLst>
              <a:ext uri="{FF2B5EF4-FFF2-40B4-BE49-F238E27FC236}">
                <a16:creationId xmlns:a16="http://schemas.microsoft.com/office/drawing/2014/main" id="{2E4B2B7A-BD87-9522-0EBA-ADF85DA1A930}"/>
              </a:ext>
            </a:extLst>
          </p:cNvPr>
          <p:cNvSpPr>
            <a:spLocks noGrp="1"/>
          </p:cNvSpPr>
          <p:nvPr>
            <p:ph type="title"/>
          </p:nvPr>
        </p:nvSpPr>
        <p:spPr>
          <a:xfrm>
            <a:off x="3126300" y="210189"/>
            <a:ext cx="3678538" cy="609600"/>
          </a:xfrm>
        </p:spPr>
        <p:txBody>
          <a:bodyPr>
            <a:normAutofit/>
          </a:bodyPr>
          <a:lstStyle/>
          <a:p>
            <a:pPr algn="ctr"/>
            <a:r>
              <a:rPr lang="en-IN" b="1" dirty="0">
                <a:latin typeface="+mj-lt"/>
                <a:cs typeface="Calibri" panose="020F0502020204030204" pitchFamily="34" charset="0"/>
              </a:rPr>
              <a:t>CI/CD Orchestrator</a:t>
            </a:r>
          </a:p>
        </p:txBody>
      </p:sp>
    </p:spTree>
    <p:extLst>
      <p:ext uri="{BB962C8B-B14F-4D97-AF65-F5344CB8AC3E}">
        <p14:creationId xmlns:p14="http://schemas.microsoft.com/office/powerpoint/2010/main" val="35597817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D8D84A9-6BE1-D434-C877-AFA635389949}"/>
              </a:ext>
            </a:extLst>
          </p:cNvPr>
          <p:cNvPicPr>
            <a:picLocks noChangeAspect="1"/>
          </p:cNvPicPr>
          <p:nvPr/>
        </p:nvPicPr>
        <p:blipFill>
          <a:blip r:embed="rId2"/>
          <a:stretch>
            <a:fillRect/>
          </a:stretch>
        </p:blipFill>
        <p:spPr>
          <a:xfrm>
            <a:off x="7163021" y="111350"/>
            <a:ext cx="1800225" cy="609600"/>
          </a:xfrm>
          <a:prstGeom prst="rect">
            <a:avLst/>
          </a:prstGeom>
        </p:spPr>
      </p:pic>
      <p:sp>
        <p:nvSpPr>
          <p:cNvPr id="11" name="Title 1">
            <a:extLst>
              <a:ext uri="{FF2B5EF4-FFF2-40B4-BE49-F238E27FC236}">
                <a16:creationId xmlns:a16="http://schemas.microsoft.com/office/drawing/2014/main" id="{2E4B2B7A-BD87-9522-0EBA-ADF85DA1A930}"/>
              </a:ext>
            </a:extLst>
          </p:cNvPr>
          <p:cNvSpPr>
            <a:spLocks noGrp="1"/>
          </p:cNvSpPr>
          <p:nvPr>
            <p:ph type="title"/>
          </p:nvPr>
        </p:nvSpPr>
        <p:spPr>
          <a:xfrm>
            <a:off x="3322674" y="478975"/>
            <a:ext cx="2647507" cy="609600"/>
          </a:xfrm>
        </p:spPr>
        <p:txBody>
          <a:bodyPr>
            <a:normAutofit/>
          </a:bodyPr>
          <a:lstStyle/>
          <a:p>
            <a:pPr algn="ctr"/>
            <a:r>
              <a:rPr lang="en-IN" b="1" dirty="0">
                <a:latin typeface="+mj-lt"/>
                <a:cs typeface="Calibri" panose="020F0502020204030204" pitchFamily="34" charset="0"/>
              </a:rPr>
              <a:t>Rise of CI/CD</a:t>
            </a:r>
          </a:p>
        </p:txBody>
      </p:sp>
      <p:sp>
        <p:nvSpPr>
          <p:cNvPr id="2" name="Text Placeholder 1">
            <a:extLst>
              <a:ext uri="{FF2B5EF4-FFF2-40B4-BE49-F238E27FC236}">
                <a16:creationId xmlns:a16="http://schemas.microsoft.com/office/drawing/2014/main" id="{EBDF62C2-6B79-7290-950A-A074C07962F9}"/>
              </a:ext>
            </a:extLst>
          </p:cNvPr>
          <p:cNvSpPr>
            <a:spLocks noGrp="1"/>
          </p:cNvSpPr>
          <p:nvPr>
            <p:ph type="body" idx="1"/>
          </p:nvPr>
        </p:nvSpPr>
        <p:spPr>
          <a:xfrm>
            <a:off x="999460" y="1243549"/>
            <a:ext cx="7581489" cy="3575950"/>
          </a:xfrm>
        </p:spPr>
        <p:txBody>
          <a:bodyPr>
            <a:normAutofit lnSpcReduction="10000"/>
          </a:bodyPr>
          <a:lstStyle/>
          <a:p>
            <a:pPr algn="just"/>
            <a:r>
              <a:rPr lang="en-US" sz="1400" dirty="0"/>
              <a:t>Around 2001, there was a lot of talk going around in the tech circles about Continuous Integration and Extreme programming.</a:t>
            </a:r>
          </a:p>
          <a:p>
            <a:pPr algn="just"/>
            <a:endParaRPr lang="en-US" sz="1400" dirty="0"/>
          </a:p>
          <a:p>
            <a:pPr algn="just"/>
            <a:r>
              <a:rPr lang="en-US" sz="1400" dirty="0"/>
              <a:t>Continuous Delivery or Deployment was still not prevalent then, and it would be a few more years before they came to the scene.</a:t>
            </a:r>
          </a:p>
          <a:p>
            <a:pPr algn="just"/>
            <a:endParaRPr lang="en-US" sz="1400" dirty="0"/>
          </a:p>
          <a:p>
            <a:pPr algn="just"/>
            <a:r>
              <a:rPr lang="en-US" sz="1400" dirty="0"/>
              <a:t>From 2006-2008 Hudson took the developer community by storm and won awards and accolades from the community. Since Hudson was open source, it saw widespread adoption across big and small organizations.</a:t>
            </a:r>
          </a:p>
          <a:p>
            <a:pPr algn="just"/>
            <a:endParaRPr lang="en-US" sz="1400" dirty="0"/>
          </a:p>
          <a:p>
            <a:pPr algn="just"/>
            <a:r>
              <a:rPr lang="en-US" sz="1400" dirty="0"/>
              <a:t>In 2010 Sun Microsystems was acquired by Oracle and Jenkins was born. Jenkins continued to see widespread adoption across the technology industry. </a:t>
            </a:r>
          </a:p>
          <a:p>
            <a:pPr algn="just"/>
            <a:endParaRPr lang="en-US" sz="1400" dirty="0"/>
          </a:p>
          <a:p>
            <a:pPr algn="just"/>
            <a:r>
              <a:rPr lang="en-US" sz="1400" dirty="0"/>
              <a:t>Jenkins is still the most widely used CI/CD orchestrator in the industry.</a:t>
            </a:r>
          </a:p>
        </p:txBody>
      </p:sp>
    </p:spTree>
    <p:extLst>
      <p:ext uri="{BB962C8B-B14F-4D97-AF65-F5344CB8AC3E}">
        <p14:creationId xmlns:p14="http://schemas.microsoft.com/office/powerpoint/2010/main" val="16715588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D8D84A9-6BE1-D434-C877-AFA635389949}"/>
              </a:ext>
            </a:extLst>
          </p:cNvPr>
          <p:cNvPicPr>
            <a:picLocks noChangeAspect="1"/>
          </p:cNvPicPr>
          <p:nvPr/>
        </p:nvPicPr>
        <p:blipFill>
          <a:blip r:embed="rId2"/>
          <a:stretch>
            <a:fillRect/>
          </a:stretch>
        </p:blipFill>
        <p:spPr>
          <a:xfrm>
            <a:off x="7163021" y="111350"/>
            <a:ext cx="1800225" cy="609600"/>
          </a:xfrm>
          <a:prstGeom prst="rect">
            <a:avLst/>
          </a:prstGeom>
        </p:spPr>
      </p:pic>
      <p:sp>
        <p:nvSpPr>
          <p:cNvPr id="11" name="Title 1">
            <a:extLst>
              <a:ext uri="{FF2B5EF4-FFF2-40B4-BE49-F238E27FC236}">
                <a16:creationId xmlns:a16="http://schemas.microsoft.com/office/drawing/2014/main" id="{2E4B2B7A-BD87-9522-0EBA-ADF85DA1A930}"/>
              </a:ext>
            </a:extLst>
          </p:cNvPr>
          <p:cNvSpPr>
            <a:spLocks noGrp="1"/>
          </p:cNvSpPr>
          <p:nvPr>
            <p:ph type="title"/>
          </p:nvPr>
        </p:nvSpPr>
        <p:spPr>
          <a:xfrm>
            <a:off x="2493335" y="286379"/>
            <a:ext cx="4157330" cy="531283"/>
          </a:xfrm>
        </p:spPr>
        <p:txBody>
          <a:bodyPr>
            <a:normAutofit fontScale="90000"/>
          </a:bodyPr>
          <a:lstStyle/>
          <a:p>
            <a:pPr algn="ctr"/>
            <a:r>
              <a:rPr lang="en-IN" b="1" dirty="0">
                <a:latin typeface="+mj-lt"/>
                <a:cs typeface="Calibri" panose="020F0502020204030204" pitchFamily="34" charset="0"/>
              </a:rPr>
              <a:t>Rise of CI/CD (Cont.)</a:t>
            </a:r>
          </a:p>
        </p:txBody>
      </p:sp>
      <p:sp>
        <p:nvSpPr>
          <p:cNvPr id="2" name="Text Placeholder 1">
            <a:extLst>
              <a:ext uri="{FF2B5EF4-FFF2-40B4-BE49-F238E27FC236}">
                <a16:creationId xmlns:a16="http://schemas.microsoft.com/office/drawing/2014/main" id="{EBDF62C2-6B79-7290-950A-A074C07962F9}"/>
              </a:ext>
            </a:extLst>
          </p:cNvPr>
          <p:cNvSpPr>
            <a:spLocks noGrp="1"/>
          </p:cNvSpPr>
          <p:nvPr>
            <p:ph type="body" idx="1"/>
          </p:nvPr>
        </p:nvSpPr>
        <p:spPr>
          <a:xfrm>
            <a:off x="935665" y="876432"/>
            <a:ext cx="7517694" cy="4155717"/>
          </a:xfrm>
        </p:spPr>
        <p:txBody>
          <a:bodyPr>
            <a:normAutofit fontScale="92500" lnSpcReduction="10000"/>
          </a:bodyPr>
          <a:lstStyle/>
          <a:p>
            <a:pPr algn="just"/>
            <a:r>
              <a:rPr lang="en-US" sz="1500" dirty="0"/>
              <a:t>Gitlab has taken the game to the next level in this area. All you need to do is quickly look at their features page and realize there are very few things in the CI/CD process flow that it cannot do.</a:t>
            </a:r>
          </a:p>
          <a:p>
            <a:pPr algn="just"/>
            <a:endParaRPr lang="en-US" sz="1500" dirty="0"/>
          </a:p>
          <a:p>
            <a:pPr algn="just"/>
            <a:r>
              <a:rPr lang="en-US" sz="1500" dirty="0"/>
              <a:t>Azure DevOps was one of the earliest to take a holistic approach to CI/CD. Instead of building just orchestration, it tried to integrate other tools like collaboration, artifacts, deployment, security, etc.</a:t>
            </a:r>
          </a:p>
          <a:p>
            <a:pPr algn="just"/>
            <a:endParaRPr lang="en-US" sz="1500" dirty="0"/>
          </a:p>
          <a:p>
            <a:pPr algn="just"/>
            <a:r>
              <a:rPr lang="en-US" sz="1500" dirty="0"/>
              <a:t>AWS Code set of tools, namely Code Build, Code Deploy, Code Pipeline, and Code Commit, have come a long way from “also ran” to strong contenders in the CI CD space. With strong Integration with AWS native services, these tools provide a solid set of capabilities for AWS native implementation.</a:t>
            </a:r>
          </a:p>
          <a:p>
            <a:pPr algn="just"/>
            <a:endParaRPr lang="en-US" sz="1500" dirty="0"/>
          </a:p>
          <a:p>
            <a:pPr algn="just"/>
            <a:r>
              <a:rPr lang="en-US" sz="1500" dirty="0"/>
              <a:t>Cloud-Native Continuous Integration Tools, 2019 report, Google Cloud build beat all the heavyweight contenders to come on top. Under the hood, Google Cloud Build uses its open-source project, </a:t>
            </a:r>
            <a:r>
              <a:rPr lang="en-US" sz="1500" dirty="0" err="1"/>
              <a:t>Tekton</a:t>
            </a:r>
            <a:r>
              <a:rPr lang="en-US" sz="1500" dirty="0"/>
              <a:t>, which it has donated to the Continuous delivery foundation.</a:t>
            </a:r>
          </a:p>
          <a:p>
            <a:endParaRPr lang="en-IN" dirty="0"/>
          </a:p>
        </p:txBody>
      </p:sp>
    </p:spTree>
    <p:extLst>
      <p:ext uri="{BB962C8B-B14F-4D97-AF65-F5344CB8AC3E}">
        <p14:creationId xmlns:p14="http://schemas.microsoft.com/office/powerpoint/2010/main" val="26525201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2124DB-0B12-C27C-17EF-E7BBA6920794}"/>
              </a:ext>
            </a:extLst>
          </p:cNvPr>
          <p:cNvSpPr>
            <a:spLocks noGrp="1"/>
          </p:cNvSpPr>
          <p:nvPr>
            <p:ph type="title"/>
          </p:nvPr>
        </p:nvSpPr>
        <p:spPr>
          <a:xfrm>
            <a:off x="1095480" y="608340"/>
            <a:ext cx="7591319" cy="471331"/>
          </a:xfrm>
        </p:spPr>
        <p:txBody>
          <a:bodyPr>
            <a:noAutofit/>
          </a:bodyPr>
          <a:lstStyle/>
          <a:p>
            <a:pPr algn="ctr"/>
            <a:r>
              <a:rPr lang="en-IN" b="1" dirty="0">
                <a:latin typeface="+mj-lt"/>
                <a:cs typeface="Calibri" panose="020F0502020204030204" pitchFamily="34" charset="0"/>
              </a:rPr>
              <a:t>Reasons to Adopt CI/CD</a:t>
            </a:r>
          </a:p>
        </p:txBody>
      </p:sp>
      <p:sp>
        <p:nvSpPr>
          <p:cNvPr id="3" name="Text Placeholder 2">
            <a:extLst>
              <a:ext uri="{FF2B5EF4-FFF2-40B4-BE49-F238E27FC236}">
                <a16:creationId xmlns:a16="http://schemas.microsoft.com/office/drawing/2014/main" id="{4EEEBAB3-C9B5-0F07-6774-4EEEF6F77273}"/>
              </a:ext>
            </a:extLst>
          </p:cNvPr>
          <p:cNvSpPr>
            <a:spLocks noGrp="1"/>
          </p:cNvSpPr>
          <p:nvPr>
            <p:ph type="body" idx="1"/>
          </p:nvPr>
        </p:nvSpPr>
        <p:spPr>
          <a:xfrm>
            <a:off x="864059" y="1169581"/>
            <a:ext cx="2049261" cy="1531089"/>
          </a:xfrm>
        </p:spPr>
        <p:txBody>
          <a:bodyPr>
            <a:normAutofit fontScale="85000" lnSpcReduction="20000"/>
          </a:bodyPr>
          <a:lstStyle/>
          <a:p>
            <a:pPr marL="146050" indent="0" algn="ctr">
              <a:buNone/>
            </a:pPr>
            <a:r>
              <a:rPr lang="en-US" sz="1700" b="1" dirty="0">
                <a:latin typeface="+mn-lt"/>
                <a:cs typeface="Calibri" panose="020F0502020204030204" pitchFamily="34" charset="0"/>
              </a:rPr>
              <a:t>Continuous Testing</a:t>
            </a:r>
          </a:p>
          <a:p>
            <a:pPr marL="146050" indent="0" algn="just">
              <a:buNone/>
            </a:pPr>
            <a:r>
              <a:rPr lang="en-US" dirty="0">
                <a:latin typeface="+mn-lt"/>
                <a:cs typeface="Calibri" panose="020F0502020204030204" pitchFamily="34" charset="0"/>
              </a:rPr>
              <a:t>With CI/CD’s automated testing capabilities, codes are checked instantly. This enables the programmers to find the bugs right away and apply the necessary changes.</a:t>
            </a:r>
          </a:p>
        </p:txBody>
      </p:sp>
      <p:pic>
        <p:nvPicPr>
          <p:cNvPr id="5" name="Picture 4">
            <a:extLst>
              <a:ext uri="{FF2B5EF4-FFF2-40B4-BE49-F238E27FC236}">
                <a16:creationId xmlns:a16="http://schemas.microsoft.com/office/drawing/2014/main" id="{4D8D84A9-6BE1-D434-C877-AFA635389949}"/>
              </a:ext>
            </a:extLst>
          </p:cNvPr>
          <p:cNvPicPr>
            <a:picLocks noChangeAspect="1"/>
          </p:cNvPicPr>
          <p:nvPr/>
        </p:nvPicPr>
        <p:blipFill>
          <a:blip r:embed="rId2"/>
          <a:stretch>
            <a:fillRect/>
          </a:stretch>
        </p:blipFill>
        <p:spPr>
          <a:xfrm>
            <a:off x="7163021" y="111350"/>
            <a:ext cx="1800225" cy="609600"/>
          </a:xfrm>
          <a:prstGeom prst="rect">
            <a:avLst/>
          </a:prstGeom>
        </p:spPr>
      </p:pic>
      <p:pic>
        <p:nvPicPr>
          <p:cNvPr id="7" name="Picture 6">
            <a:extLst>
              <a:ext uri="{FF2B5EF4-FFF2-40B4-BE49-F238E27FC236}">
                <a16:creationId xmlns:a16="http://schemas.microsoft.com/office/drawing/2014/main" id="{4A42C9A5-E7CE-3AE1-2592-F7E2B281558B}"/>
              </a:ext>
            </a:extLst>
          </p:cNvPr>
          <p:cNvPicPr>
            <a:picLocks noChangeAspect="1"/>
          </p:cNvPicPr>
          <p:nvPr/>
        </p:nvPicPr>
        <p:blipFill>
          <a:blip r:embed="rId3"/>
          <a:stretch>
            <a:fillRect/>
          </a:stretch>
        </p:blipFill>
        <p:spPr>
          <a:xfrm>
            <a:off x="3019647" y="2017130"/>
            <a:ext cx="3511565" cy="1606229"/>
          </a:xfrm>
          <a:prstGeom prst="rect">
            <a:avLst/>
          </a:prstGeom>
        </p:spPr>
      </p:pic>
      <p:sp>
        <p:nvSpPr>
          <p:cNvPr id="9" name="Text Placeholder 2">
            <a:extLst>
              <a:ext uri="{FF2B5EF4-FFF2-40B4-BE49-F238E27FC236}">
                <a16:creationId xmlns:a16="http://schemas.microsoft.com/office/drawing/2014/main" id="{6D8F646F-5E84-F321-F2FA-7A41C2F32610}"/>
              </a:ext>
            </a:extLst>
          </p:cNvPr>
          <p:cNvSpPr txBox="1">
            <a:spLocks/>
          </p:cNvSpPr>
          <p:nvPr/>
        </p:nvSpPr>
        <p:spPr>
          <a:xfrm>
            <a:off x="864059" y="3084770"/>
            <a:ext cx="1733108" cy="1778298"/>
          </a:xfrm>
          <a:prstGeom prst="rect">
            <a:avLst/>
          </a:prstGeom>
          <a:noFill/>
          <a:ln>
            <a:noFill/>
          </a:ln>
        </p:spPr>
        <p:txBody>
          <a:bodyPr spcFirstLastPara="1" wrap="square" lIns="91425" tIns="91425" rIns="91425" bIns="91425" anchor="t" anchorCtr="0">
            <a:normAutofit fontScale="62500" lnSpcReduction="20000"/>
          </a:bodyPr>
          <a:lstStyle>
            <a:defPPr marR="0" lvl="0" algn="l" rtl="0">
              <a:lnSpc>
                <a:spcPct val="100000"/>
              </a:lnSpc>
              <a:spcBef>
                <a:spcPts val="0"/>
              </a:spcBef>
              <a:spcAft>
                <a:spcPts val="0"/>
              </a:spcAft>
            </a:defPPr>
            <a:lvl1pPr marL="457200" marR="0" lvl="0" indent="-311150" algn="l" rtl="0">
              <a:lnSpc>
                <a:spcPct val="115000"/>
              </a:lnSpc>
              <a:spcBef>
                <a:spcPts val="0"/>
              </a:spcBef>
              <a:spcAft>
                <a:spcPts val="0"/>
              </a:spcAft>
              <a:buClr>
                <a:schemeClr val="lt1"/>
              </a:buClr>
              <a:buSzPts val="1300"/>
              <a:buFont typeface="Lato"/>
              <a:buChar char="●"/>
              <a:defRPr sz="1300" b="0" i="0" u="none" strike="noStrike" cap="none">
                <a:solidFill>
                  <a:schemeClr val="lt1"/>
                </a:solidFill>
                <a:latin typeface="Lato"/>
                <a:ea typeface="Lato"/>
                <a:cs typeface="Lato"/>
                <a:sym typeface="Lato"/>
              </a:defRPr>
            </a:lvl1pPr>
            <a:lvl2pPr marL="914400" marR="0" lvl="1" indent="-298450" algn="l" rtl="0">
              <a:lnSpc>
                <a:spcPct val="115000"/>
              </a:lnSpc>
              <a:spcBef>
                <a:spcPts val="0"/>
              </a:spcBef>
              <a:spcAft>
                <a:spcPts val="0"/>
              </a:spcAft>
              <a:buClr>
                <a:schemeClr val="lt1"/>
              </a:buClr>
              <a:buSzPts val="1100"/>
              <a:buFont typeface="Lato"/>
              <a:buChar char="○"/>
              <a:defRPr sz="1100" b="0" i="0" u="none" strike="noStrike" cap="none">
                <a:solidFill>
                  <a:schemeClr val="lt1"/>
                </a:solidFill>
                <a:latin typeface="Lato"/>
                <a:ea typeface="Lato"/>
                <a:cs typeface="Lato"/>
                <a:sym typeface="Lato"/>
              </a:defRPr>
            </a:lvl2pPr>
            <a:lvl3pPr marL="1371600" marR="0" lvl="2" indent="-298450" algn="l" rtl="0">
              <a:lnSpc>
                <a:spcPct val="115000"/>
              </a:lnSpc>
              <a:spcBef>
                <a:spcPts val="0"/>
              </a:spcBef>
              <a:spcAft>
                <a:spcPts val="0"/>
              </a:spcAft>
              <a:buClr>
                <a:schemeClr val="lt1"/>
              </a:buClr>
              <a:buSzPts val="1100"/>
              <a:buFont typeface="Lato"/>
              <a:buChar char="■"/>
              <a:defRPr sz="1100" b="0" i="0" u="none" strike="noStrike" cap="none">
                <a:solidFill>
                  <a:schemeClr val="lt1"/>
                </a:solidFill>
                <a:latin typeface="Lato"/>
                <a:ea typeface="Lato"/>
                <a:cs typeface="Lato"/>
                <a:sym typeface="Lato"/>
              </a:defRPr>
            </a:lvl3pPr>
            <a:lvl4pPr marL="1828800" marR="0" lvl="3" indent="-298450" algn="l" rtl="0">
              <a:lnSpc>
                <a:spcPct val="115000"/>
              </a:lnSpc>
              <a:spcBef>
                <a:spcPts val="0"/>
              </a:spcBef>
              <a:spcAft>
                <a:spcPts val="0"/>
              </a:spcAft>
              <a:buClr>
                <a:schemeClr val="lt1"/>
              </a:buClr>
              <a:buSzPts val="1100"/>
              <a:buFont typeface="Lato"/>
              <a:buChar char="●"/>
              <a:defRPr sz="1100" b="0" i="0" u="none" strike="noStrike" cap="none">
                <a:solidFill>
                  <a:schemeClr val="lt1"/>
                </a:solidFill>
                <a:latin typeface="Lato"/>
                <a:ea typeface="Lato"/>
                <a:cs typeface="Lato"/>
                <a:sym typeface="Lato"/>
              </a:defRPr>
            </a:lvl4pPr>
            <a:lvl5pPr marL="2286000" marR="0" lvl="4" indent="-298450" algn="l" rtl="0">
              <a:lnSpc>
                <a:spcPct val="115000"/>
              </a:lnSpc>
              <a:spcBef>
                <a:spcPts val="0"/>
              </a:spcBef>
              <a:spcAft>
                <a:spcPts val="0"/>
              </a:spcAft>
              <a:buClr>
                <a:schemeClr val="lt1"/>
              </a:buClr>
              <a:buSzPts val="1100"/>
              <a:buFont typeface="Lato"/>
              <a:buChar char="○"/>
              <a:defRPr sz="1100" b="0" i="0" u="none" strike="noStrike" cap="none">
                <a:solidFill>
                  <a:schemeClr val="lt1"/>
                </a:solidFill>
                <a:latin typeface="Lato"/>
                <a:ea typeface="Lato"/>
                <a:cs typeface="Lato"/>
                <a:sym typeface="Lato"/>
              </a:defRPr>
            </a:lvl5pPr>
            <a:lvl6pPr marL="2743200" marR="0" lvl="5" indent="-298450" algn="l" rtl="0">
              <a:lnSpc>
                <a:spcPct val="115000"/>
              </a:lnSpc>
              <a:spcBef>
                <a:spcPts val="0"/>
              </a:spcBef>
              <a:spcAft>
                <a:spcPts val="0"/>
              </a:spcAft>
              <a:buClr>
                <a:schemeClr val="lt1"/>
              </a:buClr>
              <a:buSzPts val="1100"/>
              <a:buFont typeface="Lato"/>
              <a:buChar char="■"/>
              <a:defRPr sz="1100" b="0" i="0" u="none" strike="noStrike" cap="none">
                <a:solidFill>
                  <a:schemeClr val="lt1"/>
                </a:solidFill>
                <a:latin typeface="Lato"/>
                <a:ea typeface="Lato"/>
                <a:cs typeface="Lato"/>
                <a:sym typeface="Lato"/>
              </a:defRPr>
            </a:lvl6pPr>
            <a:lvl7pPr marL="3200400" marR="0" lvl="6" indent="-298450" algn="l" rtl="0">
              <a:lnSpc>
                <a:spcPct val="115000"/>
              </a:lnSpc>
              <a:spcBef>
                <a:spcPts val="0"/>
              </a:spcBef>
              <a:spcAft>
                <a:spcPts val="0"/>
              </a:spcAft>
              <a:buClr>
                <a:schemeClr val="lt1"/>
              </a:buClr>
              <a:buSzPts val="1100"/>
              <a:buFont typeface="Lato"/>
              <a:buChar char="●"/>
              <a:defRPr sz="1100" b="0" i="0" u="none" strike="noStrike" cap="none">
                <a:solidFill>
                  <a:schemeClr val="lt1"/>
                </a:solidFill>
                <a:latin typeface="Lato"/>
                <a:ea typeface="Lato"/>
                <a:cs typeface="Lato"/>
                <a:sym typeface="Lato"/>
              </a:defRPr>
            </a:lvl7pPr>
            <a:lvl8pPr marL="3657600" marR="0" lvl="7" indent="-298450" algn="l" rtl="0">
              <a:lnSpc>
                <a:spcPct val="115000"/>
              </a:lnSpc>
              <a:spcBef>
                <a:spcPts val="0"/>
              </a:spcBef>
              <a:spcAft>
                <a:spcPts val="0"/>
              </a:spcAft>
              <a:buClr>
                <a:schemeClr val="lt1"/>
              </a:buClr>
              <a:buSzPts val="1100"/>
              <a:buFont typeface="Lato"/>
              <a:buChar char="○"/>
              <a:defRPr sz="1100" b="0" i="0" u="none" strike="noStrike" cap="none">
                <a:solidFill>
                  <a:schemeClr val="lt1"/>
                </a:solidFill>
                <a:latin typeface="Lato"/>
                <a:ea typeface="Lato"/>
                <a:cs typeface="Lato"/>
                <a:sym typeface="Lato"/>
              </a:defRPr>
            </a:lvl8pPr>
            <a:lvl9pPr marL="4114800" marR="0" lvl="8" indent="-298450" algn="l" rtl="0">
              <a:lnSpc>
                <a:spcPct val="115000"/>
              </a:lnSpc>
              <a:spcBef>
                <a:spcPts val="0"/>
              </a:spcBef>
              <a:spcAft>
                <a:spcPts val="0"/>
              </a:spcAft>
              <a:buClr>
                <a:schemeClr val="lt1"/>
              </a:buClr>
              <a:buSzPts val="1100"/>
              <a:buFont typeface="Lato"/>
              <a:buChar char="■"/>
              <a:defRPr sz="1100" b="0" i="0" u="none" strike="noStrike" cap="none">
                <a:solidFill>
                  <a:schemeClr val="lt1"/>
                </a:solidFill>
                <a:latin typeface="Lato"/>
                <a:ea typeface="Lato"/>
                <a:cs typeface="Lato"/>
                <a:sym typeface="Lato"/>
              </a:defRPr>
            </a:lvl9pPr>
          </a:lstStyle>
          <a:p>
            <a:pPr marL="146050" indent="0" algn="ctr">
              <a:buFont typeface="Lato"/>
              <a:buNone/>
            </a:pPr>
            <a:r>
              <a:rPr lang="en-US" sz="1900" b="1" dirty="0">
                <a:latin typeface="+mn-lt"/>
                <a:cs typeface="Calibri" panose="020F0502020204030204" pitchFamily="34" charset="0"/>
              </a:rPr>
              <a:t>Efficient Operation</a:t>
            </a:r>
          </a:p>
          <a:p>
            <a:pPr marL="146050" indent="0" algn="just">
              <a:buFont typeface="Lato"/>
              <a:buNone/>
            </a:pPr>
            <a:r>
              <a:rPr lang="en-US" sz="1600" dirty="0">
                <a:latin typeface="+mn-lt"/>
                <a:cs typeface="Calibri" panose="020F0502020204030204" pitchFamily="34" charset="0"/>
              </a:rPr>
              <a:t>Developers who are working remotely or separately from each other. Being able to add a smaller amount of codes and fix them, makes a more efficient operation.</a:t>
            </a:r>
          </a:p>
        </p:txBody>
      </p:sp>
      <p:sp>
        <p:nvSpPr>
          <p:cNvPr id="11" name="Text Placeholder 2">
            <a:extLst>
              <a:ext uri="{FF2B5EF4-FFF2-40B4-BE49-F238E27FC236}">
                <a16:creationId xmlns:a16="http://schemas.microsoft.com/office/drawing/2014/main" id="{18CD8FB0-FA31-CD92-EB8E-257A95845E7E}"/>
              </a:ext>
            </a:extLst>
          </p:cNvPr>
          <p:cNvSpPr txBox="1">
            <a:spLocks/>
          </p:cNvSpPr>
          <p:nvPr/>
        </p:nvSpPr>
        <p:spPr>
          <a:xfrm>
            <a:off x="6953692" y="1153190"/>
            <a:ext cx="1733107" cy="1606230"/>
          </a:xfrm>
          <a:prstGeom prst="rect">
            <a:avLst/>
          </a:prstGeom>
          <a:noFill/>
          <a:ln>
            <a:noFill/>
          </a:ln>
        </p:spPr>
        <p:txBody>
          <a:bodyPr spcFirstLastPara="1" wrap="square" lIns="91425" tIns="91425" rIns="91425" bIns="91425" anchor="t" anchorCtr="0">
            <a:normAutofit fontScale="55000" lnSpcReduction="20000"/>
          </a:bodyPr>
          <a:lstStyle>
            <a:defPPr marR="0" lvl="0" algn="l" rtl="0">
              <a:lnSpc>
                <a:spcPct val="100000"/>
              </a:lnSpc>
              <a:spcBef>
                <a:spcPts val="0"/>
              </a:spcBef>
              <a:spcAft>
                <a:spcPts val="0"/>
              </a:spcAft>
            </a:defPPr>
            <a:lvl1pPr marL="457200" marR="0" lvl="0" indent="-311150" algn="l" rtl="0">
              <a:lnSpc>
                <a:spcPct val="115000"/>
              </a:lnSpc>
              <a:spcBef>
                <a:spcPts val="0"/>
              </a:spcBef>
              <a:spcAft>
                <a:spcPts val="0"/>
              </a:spcAft>
              <a:buClr>
                <a:schemeClr val="lt1"/>
              </a:buClr>
              <a:buSzPts val="1300"/>
              <a:buFont typeface="Lato"/>
              <a:buChar char="●"/>
              <a:defRPr sz="1300" b="0" i="0" u="none" strike="noStrike" cap="none">
                <a:solidFill>
                  <a:schemeClr val="lt1"/>
                </a:solidFill>
                <a:latin typeface="Lato"/>
                <a:ea typeface="Lato"/>
                <a:cs typeface="Lato"/>
                <a:sym typeface="Lato"/>
              </a:defRPr>
            </a:lvl1pPr>
            <a:lvl2pPr marL="914400" marR="0" lvl="1" indent="-298450" algn="l" rtl="0">
              <a:lnSpc>
                <a:spcPct val="115000"/>
              </a:lnSpc>
              <a:spcBef>
                <a:spcPts val="0"/>
              </a:spcBef>
              <a:spcAft>
                <a:spcPts val="0"/>
              </a:spcAft>
              <a:buClr>
                <a:schemeClr val="lt1"/>
              </a:buClr>
              <a:buSzPts val="1100"/>
              <a:buFont typeface="Lato"/>
              <a:buChar char="○"/>
              <a:defRPr sz="1100" b="0" i="0" u="none" strike="noStrike" cap="none">
                <a:solidFill>
                  <a:schemeClr val="lt1"/>
                </a:solidFill>
                <a:latin typeface="Lato"/>
                <a:ea typeface="Lato"/>
                <a:cs typeface="Lato"/>
                <a:sym typeface="Lato"/>
              </a:defRPr>
            </a:lvl2pPr>
            <a:lvl3pPr marL="1371600" marR="0" lvl="2" indent="-298450" algn="l" rtl="0">
              <a:lnSpc>
                <a:spcPct val="115000"/>
              </a:lnSpc>
              <a:spcBef>
                <a:spcPts val="0"/>
              </a:spcBef>
              <a:spcAft>
                <a:spcPts val="0"/>
              </a:spcAft>
              <a:buClr>
                <a:schemeClr val="lt1"/>
              </a:buClr>
              <a:buSzPts val="1100"/>
              <a:buFont typeface="Lato"/>
              <a:buChar char="■"/>
              <a:defRPr sz="1100" b="0" i="0" u="none" strike="noStrike" cap="none">
                <a:solidFill>
                  <a:schemeClr val="lt1"/>
                </a:solidFill>
                <a:latin typeface="Lato"/>
                <a:ea typeface="Lato"/>
                <a:cs typeface="Lato"/>
                <a:sym typeface="Lato"/>
              </a:defRPr>
            </a:lvl3pPr>
            <a:lvl4pPr marL="1828800" marR="0" lvl="3" indent="-298450" algn="l" rtl="0">
              <a:lnSpc>
                <a:spcPct val="115000"/>
              </a:lnSpc>
              <a:spcBef>
                <a:spcPts val="0"/>
              </a:spcBef>
              <a:spcAft>
                <a:spcPts val="0"/>
              </a:spcAft>
              <a:buClr>
                <a:schemeClr val="lt1"/>
              </a:buClr>
              <a:buSzPts val="1100"/>
              <a:buFont typeface="Lato"/>
              <a:buChar char="●"/>
              <a:defRPr sz="1100" b="0" i="0" u="none" strike="noStrike" cap="none">
                <a:solidFill>
                  <a:schemeClr val="lt1"/>
                </a:solidFill>
                <a:latin typeface="Lato"/>
                <a:ea typeface="Lato"/>
                <a:cs typeface="Lato"/>
                <a:sym typeface="Lato"/>
              </a:defRPr>
            </a:lvl4pPr>
            <a:lvl5pPr marL="2286000" marR="0" lvl="4" indent="-298450" algn="l" rtl="0">
              <a:lnSpc>
                <a:spcPct val="115000"/>
              </a:lnSpc>
              <a:spcBef>
                <a:spcPts val="0"/>
              </a:spcBef>
              <a:spcAft>
                <a:spcPts val="0"/>
              </a:spcAft>
              <a:buClr>
                <a:schemeClr val="lt1"/>
              </a:buClr>
              <a:buSzPts val="1100"/>
              <a:buFont typeface="Lato"/>
              <a:buChar char="○"/>
              <a:defRPr sz="1100" b="0" i="0" u="none" strike="noStrike" cap="none">
                <a:solidFill>
                  <a:schemeClr val="lt1"/>
                </a:solidFill>
                <a:latin typeface="Lato"/>
                <a:ea typeface="Lato"/>
                <a:cs typeface="Lato"/>
                <a:sym typeface="Lato"/>
              </a:defRPr>
            </a:lvl5pPr>
            <a:lvl6pPr marL="2743200" marR="0" lvl="5" indent="-298450" algn="l" rtl="0">
              <a:lnSpc>
                <a:spcPct val="115000"/>
              </a:lnSpc>
              <a:spcBef>
                <a:spcPts val="0"/>
              </a:spcBef>
              <a:spcAft>
                <a:spcPts val="0"/>
              </a:spcAft>
              <a:buClr>
                <a:schemeClr val="lt1"/>
              </a:buClr>
              <a:buSzPts val="1100"/>
              <a:buFont typeface="Lato"/>
              <a:buChar char="■"/>
              <a:defRPr sz="1100" b="0" i="0" u="none" strike="noStrike" cap="none">
                <a:solidFill>
                  <a:schemeClr val="lt1"/>
                </a:solidFill>
                <a:latin typeface="Lato"/>
                <a:ea typeface="Lato"/>
                <a:cs typeface="Lato"/>
                <a:sym typeface="Lato"/>
              </a:defRPr>
            </a:lvl6pPr>
            <a:lvl7pPr marL="3200400" marR="0" lvl="6" indent="-298450" algn="l" rtl="0">
              <a:lnSpc>
                <a:spcPct val="115000"/>
              </a:lnSpc>
              <a:spcBef>
                <a:spcPts val="0"/>
              </a:spcBef>
              <a:spcAft>
                <a:spcPts val="0"/>
              </a:spcAft>
              <a:buClr>
                <a:schemeClr val="lt1"/>
              </a:buClr>
              <a:buSzPts val="1100"/>
              <a:buFont typeface="Lato"/>
              <a:buChar char="●"/>
              <a:defRPr sz="1100" b="0" i="0" u="none" strike="noStrike" cap="none">
                <a:solidFill>
                  <a:schemeClr val="lt1"/>
                </a:solidFill>
                <a:latin typeface="Lato"/>
                <a:ea typeface="Lato"/>
                <a:cs typeface="Lato"/>
                <a:sym typeface="Lato"/>
              </a:defRPr>
            </a:lvl7pPr>
            <a:lvl8pPr marL="3657600" marR="0" lvl="7" indent="-298450" algn="l" rtl="0">
              <a:lnSpc>
                <a:spcPct val="115000"/>
              </a:lnSpc>
              <a:spcBef>
                <a:spcPts val="0"/>
              </a:spcBef>
              <a:spcAft>
                <a:spcPts val="0"/>
              </a:spcAft>
              <a:buClr>
                <a:schemeClr val="lt1"/>
              </a:buClr>
              <a:buSzPts val="1100"/>
              <a:buFont typeface="Lato"/>
              <a:buChar char="○"/>
              <a:defRPr sz="1100" b="0" i="0" u="none" strike="noStrike" cap="none">
                <a:solidFill>
                  <a:schemeClr val="lt1"/>
                </a:solidFill>
                <a:latin typeface="Lato"/>
                <a:ea typeface="Lato"/>
                <a:cs typeface="Lato"/>
                <a:sym typeface="Lato"/>
              </a:defRPr>
            </a:lvl8pPr>
            <a:lvl9pPr marL="4114800" marR="0" lvl="8" indent="-298450" algn="l" rtl="0">
              <a:lnSpc>
                <a:spcPct val="115000"/>
              </a:lnSpc>
              <a:spcBef>
                <a:spcPts val="0"/>
              </a:spcBef>
              <a:spcAft>
                <a:spcPts val="0"/>
              </a:spcAft>
              <a:buClr>
                <a:schemeClr val="lt1"/>
              </a:buClr>
              <a:buSzPts val="1100"/>
              <a:buFont typeface="Lato"/>
              <a:buChar char="■"/>
              <a:defRPr sz="1100" b="0" i="0" u="none" strike="noStrike" cap="none">
                <a:solidFill>
                  <a:schemeClr val="lt1"/>
                </a:solidFill>
                <a:latin typeface="Lato"/>
                <a:ea typeface="Lato"/>
                <a:cs typeface="Lato"/>
                <a:sym typeface="Lato"/>
              </a:defRPr>
            </a:lvl9pPr>
          </a:lstStyle>
          <a:p>
            <a:pPr marL="146050" indent="0" algn="ctr">
              <a:buFont typeface="Lato"/>
              <a:buNone/>
            </a:pPr>
            <a:r>
              <a:rPr lang="en-US" sz="2200" b="1" dirty="0">
                <a:latin typeface="+mn-lt"/>
                <a:cs typeface="Calibri" panose="020F0502020204030204" pitchFamily="34" charset="0"/>
              </a:rPr>
              <a:t>Quicker Release</a:t>
            </a:r>
          </a:p>
          <a:p>
            <a:pPr marL="146050" indent="0" algn="just">
              <a:buFont typeface="Lato"/>
              <a:buNone/>
            </a:pPr>
            <a:r>
              <a:rPr lang="en-US" sz="1800" dirty="0">
                <a:latin typeface="+mn-lt"/>
                <a:cs typeface="Calibri" panose="020F0502020204030204" pitchFamily="34" charset="0"/>
              </a:rPr>
              <a:t>Releasing new system updates is quicker with CI/CD. Because CI/CD merges new codes to the current system while checking for mistakes, the release of updates will be faster. </a:t>
            </a:r>
          </a:p>
        </p:txBody>
      </p:sp>
      <p:sp>
        <p:nvSpPr>
          <p:cNvPr id="13" name="Text Placeholder 2">
            <a:extLst>
              <a:ext uri="{FF2B5EF4-FFF2-40B4-BE49-F238E27FC236}">
                <a16:creationId xmlns:a16="http://schemas.microsoft.com/office/drawing/2014/main" id="{63D37294-77EF-471B-E447-990B8F18CA2E}"/>
              </a:ext>
            </a:extLst>
          </p:cNvPr>
          <p:cNvSpPr txBox="1">
            <a:spLocks/>
          </p:cNvSpPr>
          <p:nvPr/>
        </p:nvSpPr>
        <p:spPr>
          <a:xfrm>
            <a:off x="6531212" y="3101160"/>
            <a:ext cx="2155587" cy="1930989"/>
          </a:xfrm>
          <a:prstGeom prst="rect">
            <a:avLst/>
          </a:prstGeom>
          <a:noFill/>
          <a:ln>
            <a:noFill/>
          </a:ln>
        </p:spPr>
        <p:txBody>
          <a:bodyPr spcFirstLastPara="1" wrap="square" lIns="91425" tIns="91425" rIns="91425" bIns="91425" anchor="t" anchorCtr="0">
            <a:normAutofit fontScale="55000" lnSpcReduction="20000"/>
          </a:bodyPr>
          <a:lstStyle>
            <a:defPPr marR="0" lvl="0" algn="l" rtl="0">
              <a:lnSpc>
                <a:spcPct val="100000"/>
              </a:lnSpc>
              <a:spcBef>
                <a:spcPts val="0"/>
              </a:spcBef>
              <a:spcAft>
                <a:spcPts val="0"/>
              </a:spcAft>
            </a:defPPr>
            <a:lvl1pPr marL="457200" marR="0" lvl="0" indent="-311150" algn="l" rtl="0">
              <a:lnSpc>
                <a:spcPct val="115000"/>
              </a:lnSpc>
              <a:spcBef>
                <a:spcPts val="0"/>
              </a:spcBef>
              <a:spcAft>
                <a:spcPts val="0"/>
              </a:spcAft>
              <a:buClr>
                <a:schemeClr val="lt1"/>
              </a:buClr>
              <a:buSzPts val="1300"/>
              <a:buFont typeface="Lato"/>
              <a:buChar char="●"/>
              <a:defRPr sz="1300" b="0" i="0" u="none" strike="noStrike" cap="none">
                <a:solidFill>
                  <a:schemeClr val="lt1"/>
                </a:solidFill>
                <a:latin typeface="Lato"/>
                <a:ea typeface="Lato"/>
                <a:cs typeface="Lato"/>
                <a:sym typeface="Lato"/>
              </a:defRPr>
            </a:lvl1pPr>
            <a:lvl2pPr marL="914400" marR="0" lvl="1" indent="-298450" algn="l" rtl="0">
              <a:lnSpc>
                <a:spcPct val="115000"/>
              </a:lnSpc>
              <a:spcBef>
                <a:spcPts val="0"/>
              </a:spcBef>
              <a:spcAft>
                <a:spcPts val="0"/>
              </a:spcAft>
              <a:buClr>
                <a:schemeClr val="lt1"/>
              </a:buClr>
              <a:buSzPts val="1100"/>
              <a:buFont typeface="Lato"/>
              <a:buChar char="○"/>
              <a:defRPr sz="1100" b="0" i="0" u="none" strike="noStrike" cap="none">
                <a:solidFill>
                  <a:schemeClr val="lt1"/>
                </a:solidFill>
                <a:latin typeface="Lato"/>
                <a:ea typeface="Lato"/>
                <a:cs typeface="Lato"/>
                <a:sym typeface="Lato"/>
              </a:defRPr>
            </a:lvl2pPr>
            <a:lvl3pPr marL="1371600" marR="0" lvl="2" indent="-298450" algn="l" rtl="0">
              <a:lnSpc>
                <a:spcPct val="115000"/>
              </a:lnSpc>
              <a:spcBef>
                <a:spcPts val="0"/>
              </a:spcBef>
              <a:spcAft>
                <a:spcPts val="0"/>
              </a:spcAft>
              <a:buClr>
                <a:schemeClr val="lt1"/>
              </a:buClr>
              <a:buSzPts val="1100"/>
              <a:buFont typeface="Lato"/>
              <a:buChar char="■"/>
              <a:defRPr sz="1100" b="0" i="0" u="none" strike="noStrike" cap="none">
                <a:solidFill>
                  <a:schemeClr val="lt1"/>
                </a:solidFill>
                <a:latin typeface="Lato"/>
                <a:ea typeface="Lato"/>
                <a:cs typeface="Lato"/>
                <a:sym typeface="Lato"/>
              </a:defRPr>
            </a:lvl3pPr>
            <a:lvl4pPr marL="1828800" marR="0" lvl="3" indent="-298450" algn="l" rtl="0">
              <a:lnSpc>
                <a:spcPct val="115000"/>
              </a:lnSpc>
              <a:spcBef>
                <a:spcPts val="0"/>
              </a:spcBef>
              <a:spcAft>
                <a:spcPts val="0"/>
              </a:spcAft>
              <a:buClr>
                <a:schemeClr val="lt1"/>
              </a:buClr>
              <a:buSzPts val="1100"/>
              <a:buFont typeface="Lato"/>
              <a:buChar char="●"/>
              <a:defRPr sz="1100" b="0" i="0" u="none" strike="noStrike" cap="none">
                <a:solidFill>
                  <a:schemeClr val="lt1"/>
                </a:solidFill>
                <a:latin typeface="Lato"/>
                <a:ea typeface="Lato"/>
                <a:cs typeface="Lato"/>
                <a:sym typeface="Lato"/>
              </a:defRPr>
            </a:lvl4pPr>
            <a:lvl5pPr marL="2286000" marR="0" lvl="4" indent="-298450" algn="l" rtl="0">
              <a:lnSpc>
                <a:spcPct val="115000"/>
              </a:lnSpc>
              <a:spcBef>
                <a:spcPts val="0"/>
              </a:spcBef>
              <a:spcAft>
                <a:spcPts val="0"/>
              </a:spcAft>
              <a:buClr>
                <a:schemeClr val="lt1"/>
              </a:buClr>
              <a:buSzPts val="1100"/>
              <a:buFont typeface="Lato"/>
              <a:buChar char="○"/>
              <a:defRPr sz="1100" b="0" i="0" u="none" strike="noStrike" cap="none">
                <a:solidFill>
                  <a:schemeClr val="lt1"/>
                </a:solidFill>
                <a:latin typeface="Lato"/>
                <a:ea typeface="Lato"/>
                <a:cs typeface="Lato"/>
                <a:sym typeface="Lato"/>
              </a:defRPr>
            </a:lvl5pPr>
            <a:lvl6pPr marL="2743200" marR="0" lvl="5" indent="-298450" algn="l" rtl="0">
              <a:lnSpc>
                <a:spcPct val="115000"/>
              </a:lnSpc>
              <a:spcBef>
                <a:spcPts val="0"/>
              </a:spcBef>
              <a:spcAft>
                <a:spcPts val="0"/>
              </a:spcAft>
              <a:buClr>
                <a:schemeClr val="lt1"/>
              </a:buClr>
              <a:buSzPts val="1100"/>
              <a:buFont typeface="Lato"/>
              <a:buChar char="■"/>
              <a:defRPr sz="1100" b="0" i="0" u="none" strike="noStrike" cap="none">
                <a:solidFill>
                  <a:schemeClr val="lt1"/>
                </a:solidFill>
                <a:latin typeface="Lato"/>
                <a:ea typeface="Lato"/>
                <a:cs typeface="Lato"/>
                <a:sym typeface="Lato"/>
              </a:defRPr>
            </a:lvl6pPr>
            <a:lvl7pPr marL="3200400" marR="0" lvl="6" indent="-298450" algn="l" rtl="0">
              <a:lnSpc>
                <a:spcPct val="115000"/>
              </a:lnSpc>
              <a:spcBef>
                <a:spcPts val="0"/>
              </a:spcBef>
              <a:spcAft>
                <a:spcPts val="0"/>
              </a:spcAft>
              <a:buClr>
                <a:schemeClr val="lt1"/>
              </a:buClr>
              <a:buSzPts val="1100"/>
              <a:buFont typeface="Lato"/>
              <a:buChar char="●"/>
              <a:defRPr sz="1100" b="0" i="0" u="none" strike="noStrike" cap="none">
                <a:solidFill>
                  <a:schemeClr val="lt1"/>
                </a:solidFill>
                <a:latin typeface="Lato"/>
                <a:ea typeface="Lato"/>
                <a:cs typeface="Lato"/>
                <a:sym typeface="Lato"/>
              </a:defRPr>
            </a:lvl7pPr>
            <a:lvl8pPr marL="3657600" marR="0" lvl="7" indent="-298450" algn="l" rtl="0">
              <a:lnSpc>
                <a:spcPct val="115000"/>
              </a:lnSpc>
              <a:spcBef>
                <a:spcPts val="0"/>
              </a:spcBef>
              <a:spcAft>
                <a:spcPts val="0"/>
              </a:spcAft>
              <a:buClr>
                <a:schemeClr val="lt1"/>
              </a:buClr>
              <a:buSzPts val="1100"/>
              <a:buFont typeface="Lato"/>
              <a:buChar char="○"/>
              <a:defRPr sz="1100" b="0" i="0" u="none" strike="noStrike" cap="none">
                <a:solidFill>
                  <a:schemeClr val="lt1"/>
                </a:solidFill>
                <a:latin typeface="Lato"/>
                <a:ea typeface="Lato"/>
                <a:cs typeface="Lato"/>
                <a:sym typeface="Lato"/>
              </a:defRPr>
            </a:lvl8pPr>
            <a:lvl9pPr marL="4114800" marR="0" lvl="8" indent="-298450" algn="l" rtl="0">
              <a:lnSpc>
                <a:spcPct val="115000"/>
              </a:lnSpc>
              <a:spcBef>
                <a:spcPts val="0"/>
              </a:spcBef>
              <a:spcAft>
                <a:spcPts val="0"/>
              </a:spcAft>
              <a:buClr>
                <a:schemeClr val="lt1"/>
              </a:buClr>
              <a:buSzPts val="1100"/>
              <a:buFont typeface="Lato"/>
              <a:buChar char="■"/>
              <a:defRPr sz="1100" b="0" i="0" u="none" strike="noStrike" cap="none">
                <a:solidFill>
                  <a:schemeClr val="lt1"/>
                </a:solidFill>
                <a:latin typeface="Lato"/>
                <a:ea typeface="Lato"/>
                <a:cs typeface="Lato"/>
                <a:sym typeface="Lato"/>
              </a:defRPr>
            </a:lvl9pPr>
          </a:lstStyle>
          <a:p>
            <a:pPr marL="146050" indent="0" algn="ctr">
              <a:buFont typeface="Lato"/>
              <a:buNone/>
            </a:pPr>
            <a:r>
              <a:rPr lang="en-US" sz="2200" b="1" dirty="0">
                <a:latin typeface="+mn-lt"/>
                <a:cs typeface="Calibri" panose="020F0502020204030204" pitchFamily="34" charset="0"/>
              </a:rPr>
              <a:t>Customer Satisfaction</a:t>
            </a:r>
          </a:p>
          <a:p>
            <a:pPr marL="146050" indent="0" algn="just">
              <a:buFont typeface="Lato"/>
              <a:buNone/>
            </a:pPr>
            <a:r>
              <a:rPr lang="en-US" sz="1800" dirty="0">
                <a:latin typeface="+mn-lt"/>
                <a:cs typeface="Calibri" panose="020F0502020204030204" pitchFamily="34" charset="0"/>
              </a:rPr>
              <a:t>With CI/CD, bugs are fixed while still in the development phase. And, continuous delivery means feedback from users will be easy to integrate into the new system. Providing bug-free and quick updates on your system will result in customer satisfaction.</a:t>
            </a:r>
          </a:p>
        </p:txBody>
      </p:sp>
    </p:spTree>
    <p:extLst>
      <p:ext uri="{BB962C8B-B14F-4D97-AF65-F5344CB8AC3E}">
        <p14:creationId xmlns:p14="http://schemas.microsoft.com/office/powerpoint/2010/main" val="1195580292"/>
      </p:ext>
    </p:extLst>
  </p:cSld>
  <p:clrMapOvr>
    <a:masterClrMapping/>
  </p:clrMapOvr>
</p:sld>
</file>

<file path=ppt/theme/theme1.xml><?xml version="1.0" encoding="utf-8"?>
<a:theme xmlns:a="http://schemas.openxmlformats.org/drawingml/2006/main" name="Focus">
  <a:themeElements>
    <a:clrScheme name="Focus">
      <a:dk1>
        <a:srgbClr val="1B212C"/>
      </a:dk1>
      <a:lt1>
        <a:srgbClr val="FFFFFF"/>
      </a:lt1>
      <a:dk2>
        <a:srgbClr val="D9D9D9"/>
      </a:dk2>
      <a:lt2>
        <a:srgbClr val="82C7A5"/>
      </a:lt2>
      <a:accent1>
        <a:srgbClr val="0145AC"/>
      </a:accent1>
      <a:accent2>
        <a:srgbClr val="EECE1A"/>
      </a:accent2>
      <a:accent3>
        <a:srgbClr val="4E5567"/>
      </a:accent3>
      <a:accent4>
        <a:srgbClr val="F4D6AD"/>
      </a:accent4>
      <a:accent5>
        <a:srgbClr val="7890CD"/>
      </a:accent5>
      <a:accent6>
        <a:srgbClr val="F15E22"/>
      </a:accent6>
      <a:hlink>
        <a:srgbClr val="7890CD"/>
      </a:hlink>
      <a:folHlink>
        <a:srgbClr val="7890C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4528</TotalTime>
  <Words>3550</Words>
  <Application>Microsoft Office PowerPoint</Application>
  <PresentationFormat>On-screen Show (16:9)</PresentationFormat>
  <Paragraphs>257</Paragraphs>
  <Slides>29</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Lato</vt:lpstr>
      <vt:lpstr>Arial</vt:lpstr>
      <vt:lpstr>Montserrat</vt:lpstr>
      <vt:lpstr>Focus</vt:lpstr>
      <vt:lpstr>DevOps: Age Of CI/CD </vt:lpstr>
      <vt:lpstr>Table of Content</vt:lpstr>
      <vt:lpstr>Introduction to CI/CD</vt:lpstr>
      <vt:lpstr>CI/CD</vt:lpstr>
      <vt:lpstr>CI/CD (Cont.)</vt:lpstr>
      <vt:lpstr>CI/CD Orchestrator</vt:lpstr>
      <vt:lpstr>Rise of CI/CD</vt:lpstr>
      <vt:lpstr>Rise of CI/CD (Cont.)</vt:lpstr>
      <vt:lpstr>Reasons to Adopt CI/CD</vt:lpstr>
      <vt:lpstr>The Business impact &amp; benefits of CI/CD</vt:lpstr>
      <vt:lpstr>The Business impact &amp; benefits of CI/CD (Cont.)</vt:lpstr>
      <vt:lpstr>The Business impact &amp; benefits of CI/CD (Cont.)</vt:lpstr>
      <vt:lpstr>Other benefits of CI/CD to Business</vt:lpstr>
      <vt:lpstr>Other benefits of CI/CD to Business (Cont.)</vt:lpstr>
      <vt:lpstr>Other benefits of CI/CD to Business (Cont.)</vt:lpstr>
      <vt:lpstr>Stage for success</vt:lpstr>
      <vt:lpstr>Gauge the effectiveness of CI/CD in DevOps organization</vt:lpstr>
      <vt:lpstr>PowerPoint Presentation</vt:lpstr>
      <vt:lpstr>Introduction to CI/CD Tools</vt:lpstr>
      <vt:lpstr>CI/CD Tools</vt:lpstr>
      <vt:lpstr>CI/CD Tools (Cont.)</vt:lpstr>
      <vt:lpstr>CI/CD Tools (Cont.)</vt:lpstr>
      <vt:lpstr>CI/CD Tools (Cont.)</vt:lpstr>
      <vt:lpstr>CI/CD Tools (Cont.)</vt:lpstr>
      <vt:lpstr>Product Comparison </vt:lpstr>
      <vt:lpstr>Product Comparison </vt:lpstr>
      <vt:lpstr>Product Comparison </vt:lpstr>
      <vt:lpstr>Decoding Innovation In AI/ML, Blockchain, DevOps, MetaVerse and Data Science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DevOps- CI/CD Automation</dc:title>
  <dc:creator>Shivani Saini</dc:creator>
  <cp:lastModifiedBy>Gaurav Raturi</cp:lastModifiedBy>
  <cp:revision>59</cp:revision>
  <dcterms:modified xsi:type="dcterms:W3CDTF">2022-09-22T08:49:30Z</dcterms:modified>
</cp:coreProperties>
</file>